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62" r:id="rId3"/>
    <p:sldId id="367" r:id="rId4"/>
    <p:sldId id="302" r:id="rId5"/>
    <p:sldId id="449" r:id="rId6"/>
    <p:sldId id="301" r:id="rId7"/>
    <p:sldId id="413" r:id="rId8"/>
    <p:sldId id="425" r:id="rId9"/>
    <p:sldId id="382" r:id="rId10"/>
    <p:sldId id="415" r:id="rId11"/>
    <p:sldId id="448" r:id="rId12"/>
    <p:sldId id="416" r:id="rId13"/>
    <p:sldId id="414" r:id="rId14"/>
    <p:sldId id="417" r:id="rId15"/>
    <p:sldId id="420" r:id="rId16"/>
    <p:sldId id="422" r:id="rId17"/>
    <p:sldId id="418" r:id="rId18"/>
    <p:sldId id="421" r:id="rId19"/>
    <p:sldId id="423" r:id="rId20"/>
    <p:sldId id="424" r:id="rId21"/>
    <p:sldId id="447" r:id="rId22"/>
    <p:sldId id="450" r:id="rId23"/>
    <p:sldId id="451" r:id="rId24"/>
    <p:sldId id="368" r:id="rId25"/>
    <p:sldId id="369" r:id="rId26"/>
    <p:sldId id="370" r:id="rId27"/>
    <p:sldId id="307" r:id="rId28"/>
    <p:sldId id="371" r:id="rId29"/>
    <p:sldId id="372" r:id="rId30"/>
    <p:sldId id="373" r:id="rId31"/>
    <p:sldId id="374" r:id="rId32"/>
    <p:sldId id="456" r:id="rId33"/>
    <p:sldId id="453" r:id="rId34"/>
    <p:sldId id="454" r:id="rId35"/>
    <p:sldId id="455" r:id="rId36"/>
    <p:sldId id="446" r:id="rId37"/>
    <p:sldId id="381"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AD7"/>
    <a:srgbClr val="0975CE"/>
    <a:srgbClr val="006ECC"/>
    <a:srgbClr val="F1F5FB"/>
    <a:srgbClr val="F2F2F2"/>
    <a:srgbClr val="03A6FF"/>
    <a:srgbClr val="DDEEFC"/>
    <a:srgbClr val="B8DBF6"/>
    <a:srgbClr val="F6F6F6"/>
    <a:srgbClr val="0073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6379" autoAdjust="0"/>
  </p:normalViewPr>
  <p:slideViewPr>
    <p:cSldViewPr snapToGrid="0" showGuides="1">
      <p:cViewPr varScale="1">
        <p:scale>
          <a:sx n="110" d="100"/>
          <a:sy n="110" d="100"/>
        </p:scale>
        <p:origin x="618" y="84"/>
      </p:cViewPr>
      <p:guideLst>
        <p:guide orient="horz" pos="2154"/>
        <p:guide pos="39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29.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893051622740144"/>
          <c:y val="0.00688547165480835"/>
          <c:w val="0.904160313657155"/>
          <c:h val="0.899013082396144"/>
        </c:manualLayout>
      </c:layout>
      <c:barChart>
        <c:barDir val="col"/>
        <c:grouping val="clustered"/>
        <c:varyColors val="0"/>
        <c:ser>
          <c:idx val="0"/>
          <c:order val="0"/>
          <c:tx>
            <c:strRef>
              <c:f>Sheet1!$B$1</c:f>
              <c:strCache>
                <c:ptCount val="1"/>
                <c:pt idx="0">
                  <c:v>系列 1</c:v>
                </c:pt>
              </c:strCache>
            </c:strRef>
          </c:tx>
          <c:spPr>
            <a:solidFill>
              <a:srgbClr val="00B0F0"/>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0070C0"/>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rgbClr val="4472C4">
                <a:lumMod val="75000"/>
              </a:srgbClr>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38"/>
        <c:axId val="965734074"/>
        <c:axId val="381313019"/>
      </c:barChart>
      <c:catAx>
        <c:axId val="96573407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forceAA="0"/>
          <a:lstStyle/>
          <a:p>
            <a:pPr>
              <a:defRPr lang="zh-CN" sz="900" b="0" i="0" u="none" strike="noStrike" kern="1200" baseline="0">
                <a:solidFill>
                  <a:schemeClr val="bg1">
                    <a:alpha val="42000"/>
                  </a:schemeClr>
                </a:solidFill>
                <a:latin typeface="汉仪中等线简" panose="02010600000101010101" charset="-128"/>
                <a:ea typeface="汉仪中等线简" panose="02010600000101010101" charset="-128"/>
                <a:cs typeface="汉仪中等线简" panose="02010600000101010101" charset="-128"/>
                <a:sym typeface="汉仪中等线简" panose="02010600000101010101" charset="-128"/>
              </a:defRPr>
            </a:pPr>
          </a:p>
        </c:txPr>
        <c:crossAx val="381313019"/>
        <c:crosses val="autoZero"/>
        <c:auto val="1"/>
        <c:lblAlgn val="ctr"/>
        <c:lblOffset val="100"/>
        <c:noMultiLvlLbl val="0"/>
      </c:catAx>
      <c:valAx>
        <c:axId val="381313019"/>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85000"/>
                    <a:lumOff val="15000"/>
                  </a:schemeClr>
                </a:solidFill>
                <a:latin typeface="汉仪中等线简" panose="02010600000101010101" charset="-128"/>
                <a:ea typeface="汉仪中等线简" panose="02010600000101010101" charset="-128"/>
                <a:cs typeface="汉仪中等线简" panose="02010600000101010101" charset="-128"/>
                <a:sym typeface="汉仪中等线简" panose="02010600000101010101" charset="-128"/>
              </a:defRPr>
            </a:pPr>
          </a:p>
        </c:txPr>
        <c:crossAx val="96573407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chemeClr val="tx1">
              <a:lumMod val="85000"/>
              <a:lumOff val="15000"/>
            </a:schemeClr>
          </a:solidFill>
          <a:latin typeface="汉仪中等线简" panose="02010600000101010101" charset="-128"/>
          <a:ea typeface="汉仪中等线简" panose="02010600000101010101" charset="-128"/>
          <a:cs typeface="汉仪中等线简" panose="02010600000101010101" charset="-128"/>
          <a:sym typeface="汉仪中等线简" panose="02010600000101010101" charset="-128"/>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2C3DB7C-2D6B-4C00-98DC-0DA6EC76AE3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DB7C-2D6B-4C00-98DC-0DA6EC76AE3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651A3-21E8-4EF8-877E-30E5449547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26.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12.png"/><Relationship Id="rId5" Type="http://schemas.openxmlformats.org/officeDocument/2006/relationships/tags" Target="../tags/tag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65.xml"/><Relationship Id="rId2" Type="http://schemas.openxmlformats.org/officeDocument/2006/relationships/image" Target="../media/image8.png"/><Relationship Id="rId1" Type="http://schemas.openxmlformats.org/officeDocument/2006/relationships/tags" Target="../tags/tag64.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35.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36.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media/image37.png"/><Relationship Id="rId3" Type="http://schemas.openxmlformats.org/officeDocument/2006/relationships/tags" Target="../tags/tag75.xml"/><Relationship Id="rId26" Type="http://schemas.openxmlformats.org/officeDocument/2006/relationships/slideLayout" Target="../slideLayouts/slideLayout2.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74.xml"/><Relationship Id="rId19" Type="http://schemas.openxmlformats.org/officeDocument/2006/relationships/image" Target="../media/image40.png"/><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39.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image" Target="../media/image38.pn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41.png"/><Relationship Id="rId3" Type="http://schemas.microsoft.com/office/2007/relationships/media" Target="../media/media4.mp4"/><Relationship Id="rId2" Type="http://schemas.openxmlformats.org/officeDocument/2006/relationships/video" Target="../media/media4.mp4"/><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image" Target="../media/image42.png"/><Relationship Id="rId4" Type="http://schemas.microsoft.com/office/2007/relationships/media" Target="../media/media5.mp4"/><Relationship Id="rId3" Type="http://schemas.openxmlformats.org/officeDocument/2006/relationships/video" Target="../media/media5.mp4"/><Relationship Id="rId2" Type="http://schemas.openxmlformats.org/officeDocument/2006/relationships/tags" Target="../tags/tag98.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image" Target="../media/image43.png"/><Relationship Id="rId4" Type="http://schemas.microsoft.com/office/2007/relationships/media" Target="../media/media6.mp4"/><Relationship Id="rId3" Type="http://schemas.openxmlformats.org/officeDocument/2006/relationships/video" Target="../media/media6.mp4"/><Relationship Id="rId2" Type="http://schemas.openxmlformats.org/officeDocument/2006/relationships/tags" Target="../tags/tag10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image" Target="../media/image44.png"/><Relationship Id="rId4" Type="http://schemas.microsoft.com/office/2007/relationships/media" Target="../media/media7.mp4"/><Relationship Id="rId3" Type="http://schemas.openxmlformats.org/officeDocument/2006/relationships/video" Target="../media/media7.mp4"/><Relationship Id="rId2" Type="http://schemas.openxmlformats.org/officeDocument/2006/relationships/tags" Target="../tags/tag106.xml"/><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8.png"/><Relationship Id="rId1" Type="http://schemas.openxmlformats.org/officeDocument/2006/relationships/tags" Target="../tags/tag110.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6.png"/><Relationship Id="rId6" Type="http://schemas.openxmlformats.org/officeDocument/2006/relationships/tags" Target="../tags/tag115.xml"/><Relationship Id="rId5" Type="http://schemas.openxmlformats.org/officeDocument/2006/relationships/image" Target="../media/image45.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8.png"/><Relationship Id="rId1" Type="http://schemas.openxmlformats.org/officeDocument/2006/relationships/tags" Target="../tags/tag112.xml"/></Relationships>
</file>

<file path=ppt/slides/_rels/slide33.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120.xml"/><Relationship Id="rId7" Type="http://schemas.openxmlformats.org/officeDocument/2006/relationships/image" Target="../media/image48.png"/><Relationship Id="rId6" Type="http://schemas.openxmlformats.org/officeDocument/2006/relationships/tags" Target="../tags/tag119.xml"/><Relationship Id="rId5" Type="http://schemas.openxmlformats.org/officeDocument/2006/relationships/image" Target="../media/image47.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image" Target="../media/image8.png"/><Relationship Id="rId10" Type="http://schemas.openxmlformats.org/officeDocument/2006/relationships/slideLayout" Target="../slideLayouts/slideLayout2.xml"/><Relationship Id="rId1" Type="http://schemas.openxmlformats.org/officeDocument/2006/relationships/tags" Target="../tags/tag116.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5.xml"/><Relationship Id="rId7" Type="http://schemas.openxmlformats.org/officeDocument/2006/relationships/image" Target="../media/image51.jpeg"/><Relationship Id="rId6" Type="http://schemas.openxmlformats.org/officeDocument/2006/relationships/tags" Target="../tags/tag124.xml"/><Relationship Id="rId5" Type="http://schemas.openxmlformats.org/officeDocument/2006/relationships/image" Target="../media/image50.png"/><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8.png"/><Relationship Id="rId1" Type="http://schemas.openxmlformats.org/officeDocument/2006/relationships/tags" Target="../tags/tag121.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image" Target="../media/image8.png"/><Relationship Id="rId1"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image" Target="../media/image17.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3.png"/><Relationship Id="rId12" Type="http://schemas.openxmlformats.org/officeDocument/2006/relationships/slideLayout" Target="../slideLayouts/slideLayout2.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1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tags" Target="../tags/tag16.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18.xml"/><Relationship Id="rId2" Type="http://schemas.openxmlformats.org/officeDocument/2006/relationships/tags" Target="../tags/tag17.xml"/><Relationship Id="rId14" Type="http://schemas.openxmlformats.org/officeDocument/2006/relationships/slideLayout" Target="../slideLayouts/slideLayout2.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tags" Target="../tags/tag2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tags" Target="../tags/tag2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58"/>
          <p:cNvSpPr/>
          <p:nvPr/>
        </p:nvSpPr>
        <p:spPr>
          <a:xfrm>
            <a:off x="3852971" y="5941340"/>
            <a:ext cx="1162051" cy="130722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1" fmla="*/ 14287 w 642937"/>
              <a:gd name="connsiteY0-2" fmla="*/ 186454 h 186454"/>
              <a:gd name="connsiteX1-3" fmla="*/ 0 w 642937"/>
              <a:gd name="connsiteY1-4" fmla="*/ 0 h 186454"/>
              <a:gd name="connsiteX2-5" fmla="*/ 642937 w 642937"/>
              <a:gd name="connsiteY2-6" fmla="*/ 186454 h 186454"/>
              <a:gd name="connsiteX3-7" fmla="*/ 14287 w 642937"/>
              <a:gd name="connsiteY3-8" fmla="*/ 186454 h 186454"/>
              <a:gd name="connsiteX0-9" fmla="*/ 14287 w 995362"/>
              <a:gd name="connsiteY0-10" fmla="*/ 186454 h 641273"/>
              <a:gd name="connsiteX1-11" fmla="*/ 0 w 995362"/>
              <a:gd name="connsiteY1-12" fmla="*/ 0 h 641273"/>
              <a:gd name="connsiteX2-13" fmla="*/ 995362 w 995362"/>
              <a:gd name="connsiteY2-14" fmla="*/ 641273 h 641273"/>
              <a:gd name="connsiteX3-15" fmla="*/ 14287 w 995362"/>
              <a:gd name="connsiteY3-16" fmla="*/ 186454 h 641273"/>
              <a:gd name="connsiteX0-17" fmla="*/ 0 w 1245394"/>
              <a:gd name="connsiteY0-18" fmla="*/ 203123 h 641273"/>
              <a:gd name="connsiteX1-19" fmla="*/ 250032 w 1245394"/>
              <a:gd name="connsiteY1-20" fmla="*/ 0 h 641273"/>
              <a:gd name="connsiteX2-21" fmla="*/ 1245394 w 1245394"/>
              <a:gd name="connsiteY2-22" fmla="*/ 641273 h 641273"/>
              <a:gd name="connsiteX3-23" fmla="*/ 0 w 1245394"/>
              <a:gd name="connsiteY3-24" fmla="*/ 203123 h 641273"/>
              <a:gd name="connsiteX0-25" fmla="*/ 0 w 1774032"/>
              <a:gd name="connsiteY0-26" fmla="*/ 112635 h 641273"/>
              <a:gd name="connsiteX1-27" fmla="*/ 778670 w 1774032"/>
              <a:gd name="connsiteY1-28" fmla="*/ 0 h 641273"/>
              <a:gd name="connsiteX2-29" fmla="*/ 1774032 w 1774032"/>
              <a:gd name="connsiteY2-30" fmla="*/ 641273 h 641273"/>
              <a:gd name="connsiteX3-31" fmla="*/ 0 w 1774032"/>
              <a:gd name="connsiteY3-32" fmla="*/ 112635 h 641273"/>
              <a:gd name="connsiteX0-33" fmla="*/ 0 w 1774032"/>
              <a:gd name="connsiteY0-34" fmla="*/ 181691 h 710329"/>
              <a:gd name="connsiteX1-35" fmla="*/ 1147764 w 1774032"/>
              <a:gd name="connsiteY1-36" fmla="*/ 0 h 710329"/>
              <a:gd name="connsiteX2-37" fmla="*/ 1774032 w 1774032"/>
              <a:gd name="connsiteY2-38" fmla="*/ 710329 h 710329"/>
              <a:gd name="connsiteX3-39" fmla="*/ 0 w 1774032"/>
              <a:gd name="connsiteY3-40" fmla="*/ 181691 h 710329"/>
              <a:gd name="connsiteX0-41" fmla="*/ 0 w 1147764"/>
              <a:gd name="connsiteY0-42" fmla="*/ 181691 h 348379"/>
              <a:gd name="connsiteX1-43" fmla="*/ 1147764 w 1147764"/>
              <a:gd name="connsiteY1-44" fmla="*/ 0 h 348379"/>
              <a:gd name="connsiteX2-45" fmla="*/ 547688 w 1147764"/>
              <a:gd name="connsiteY2-46" fmla="*/ 348379 h 348379"/>
              <a:gd name="connsiteX3-47" fmla="*/ 0 w 1147764"/>
              <a:gd name="connsiteY3-48" fmla="*/ 181691 h 348379"/>
              <a:gd name="connsiteX0-49" fmla="*/ 452437 w 1600201"/>
              <a:gd name="connsiteY0-50" fmla="*/ 181691 h 732554"/>
              <a:gd name="connsiteX1-51" fmla="*/ 1600201 w 1600201"/>
              <a:gd name="connsiteY1-52" fmla="*/ 0 h 732554"/>
              <a:gd name="connsiteX2-53" fmla="*/ 0 w 1600201"/>
              <a:gd name="connsiteY2-54" fmla="*/ 732554 h 732554"/>
              <a:gd name="connsiteX3-55" fmla="*/ 452437 w 1600201"/>
              <a:gd name="connsiteY3-56" fmla="*/ 181691 h 732554"/>
              <a:gd name="connsiteX0-57" fmla="*/ 547687 w 1600201"/>
              <a:gd name="connsiteY0-58" fmla="*/ 0 h 957263"/>
              <a:gd name="connsiteX1-59" fmla="*/ 1600201 w 1600201"/>
              <a:gd name="connsiteY1-60" fmla="*/ 224709 h 957263"/>
              <a:gd name="connsiteX2-61" fmla="*/ 0 w 1600201"/>
              <a:gd name="connsiteY2-62" fmla="*/ 957263 h 957263"/>
              <a:gd name="connsiteX3-63" fmla="*/ 547687 w 1600201"/>
              <a:gd name="connsiteY3-64" fmla="*/ 0 h 957263"/>
              <a:gd name="connsiteX0-65" fmla="*/ 547687 w 1162051"/>
              <a:gd name="connsiteY0-66" fmla="*/ 349966 h 1307229"/>
              <a:gd name="connsiteX1-67" fmla="*/ 1162051 w 1162051"/>
              <a:gd name="connsiteY1-68" fmla="*/ 0 h 1307229"/>
              <a:gd name="connsiteX2-69" fmla="*/ 0 w 1162051"/>
              <a:gd name="connsiteY2-70" fmla="*/ 1307229 h 1307229"/>
              <a:gd name="connsiteX3-71" fmla="*/ 547687 w 1162051"/>
              <a:gd name="connsiteY3-72" fmla="*/ 349966 h 1307229"/>
            </a:gdLst>
            <a:ahLst/>
            <a:cxnLst>
              <a:cxn ang="0">
                <a:pos x="connsiteX0-1" y="connsiteY0-2"/>
              </a:cxn>
              <a:cxn ang="0">
                <a:pos x="connsiteX1-3" y="connsiteY1-4"/>
              </a:cxn>
              <a:cxn ang="0">
                <a:pos x="connsiteX2-5" y="connsiteY2-6"/>
              </a:cxn>
              <a:cxn ang="0">
                <a:pos x="connsiteX3-7" y="connsiteY3-8"/>
              </a:cxn>
            </a:cxnLst>
            <a:rect l="l" t="t" r="r" b="b"/>
            <a:pathLst>
              <a:path w="1162051" h="1307229">
                <a:moveTo>
                  <a:pt x="547687" y="349966"/>
                </a:moveTo>
                <a:lnTo>
                  <a:pt x="1162051" y="0"/>
                </a:lnTo>
                <a:lnTo>
                  <a:pt x="0" y="1307229"/>
                </a:lnTo>
                <a:lnTo>
                  <a:pt x="547687" y="349966"/>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
          <p:cNvSpPr/>
          <p:nvPr/>
        </p:nvSpPr>
        <p:spPr>
          <a:xfrm>
            <a:off x="4999915" y="5375663"/>
            <a:ext cx="1474792" cy="557087"/>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1" fmla="*/ 0 w 1833567"/>
              <a:gd name="connsiteY0-2" fmla="*/ 877762 h 877762"/>
              <a:gd name="connsiteX1-3" fmla="*/ 570709 w 1833567"/>
              <a:gd name="connsiteY1-4" fmla="*/ 0 h 877762"/>
              <a:gd name="connsiteX2-5" fmla="*/ 1833567 w 1833567"/>
              <a:gd name="connsiteY2-6" fmla="*/ 433262 h 877762"/>
              <a:gd name="connsiteX3-7" fmla="*/ 0 w 1833567"/>
              <a:gd name="connsiteY3-8" fmla="*/ 877762 h 877762"/>
              <a:gd name="connsiteX0-9" fmla="*/ 0 w 1268417"/>
              <a:gd name="connsiteY0-10" fmla="*/ 426912 h 433262"/>
              <a:gd name="connsiteX1-11" fmla="*/ 5559 w 1268417"/>
              <a:gd name="connsiteY1-12" fmla="*/ 0 h 433262"/>
              <a:gd name="connsiteX2-13" fmla="*/ 1268417 w 1268417"/>
              <a:gd name="connsiteY2-14" fmla="*/ 433262 h 433262"/>
              <a:gd name="connsiteX3-15" fmla="*/ 0 w 1268417"/>
              <a:gd name="connsiteY3-16" fmla="*/ 426912 h 433262"/>
              <a:gd name="connsiteX0-17" fmla="*/ 0 w 1474792"/>
              <a:gd name="connsiteY0-18" fmla="*/ 557087 h 557087"/>
              <a:gd name="connsiteX1-19" fmla="*/ 211934 w 1474792"/>
              <a:gd name="connsiteY1-20" fmla="*/ 0 h 557087"/>
              <a:gd name="connsiteX2-21" fmla="*/ 1474792 w 1474792"/>
              <a:gd name="connsiteY2-22" fmla="*/ 433262 h 557087"/>
              <a:gd name="connsiteX3-23" fmla="*/ 0 w 1474792"/>
              <a:gd name="connsiteY3-24" fmla="*/ 557087 h 557087"/>
            </a:gdLst>
            <a:ahLst/>
            <a:cxnLst>
              <a:cxn ang="0">
                <a:pos x="connsiteX0-1" y="connsiteY0-2"/>
              </a:cxn>
              <a:cxn ang="0">
                <a:pos x="connsiteX1-3" y="connsiteY1-4"/>
              </a:cxn>
              <a:cxn ang="0">
                <a:pos x="connsiteX2-5" y="connsiteY2-6"/>
              </a:cxn>
              <a:cxn ang="0">
                <a:pos x="connsiteX3-7" y="connsiteY3-8"/>
              </a:cxn>
            </a:cxnLst>
            <a:rect l="l" t="t" r="r" b="b"/>
            <a:pathLst>
              <a:path w="1474792" h="557087">
                <a:moveTo>
                  <a:pt x="0" y="557087"/>
                </a:moveTo>
                <a:lnTo>
                  <a:pt x="211934" y="0"/>
                </a:lnTo>
                <a:lnTo>
                  <a:pt x="1474792" y="433262"/>
                </a:lnTo>
                <a:lnTo>
                  <a:pt x="0" y="557087"/>
                </a:lnTo>
                <a:close/>
              </a:path>
            </a:pathLst>
          </a:custGeom>
          <a:solidFill>
            <a:srgbClr val="EDEEEF"/>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8"/>
          <p:cNvSpPr/>
          <p:nvPr/>
        </p:nvSpPr>
        <p:spPr>
          <a:xfrm>
            <a:off x="5241892" y="4888948"/>
            <a:ext cx="1245394" cy="641273"/>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1" fmla="*/ 14287 w 642937"/>
              <a:gd name="connsiteY0-2" fmla="*/ 186454 h 186454"/>
              <a:gd name="connsiteX1-3" fmla="*/ 0 w 642937"/>
              <a:gd name="connsiteY1-4" fmla="*/ 0 h 186454"/>
              <a:gd name="connsiteX2-5" fmla="*/ 642937 w 642937"/>
              <a:gd name="connsiteY2-6" fmla="*/ 186454 h 186454"/>
              <a:gd name="connsiteX3-7" fmla="*/ 14287 w 642937"/>
              <a:gd name="connsiteY3-8" fmla="*/ 186454 h 186454"/>
              <a:gd name="connsiteX0-9" fmla="*/ 14287 w 995362"/>
              <a:gd name="connsiteY0-10" fmla="*/ 186454 h 641273"/>
              <a:gd name="connsiteX1-11" fmla="*/ 0 w 995362"/>
              <a:gd name="connsiteY1-12" fmla="*/ 0 h 641273"/>
              <a:gd name="connsiteX2-13" fmla="*/ 995362 w 995362"/>
              <a:gd name="connsiteY2-14" fmla="*/ 641273 h 641273"/>
              <a:gd name="connsiteX3-15" fmla="*/ 14287 w 995362"/>
              <a:gd name="connsiteY3-16" fmla="*/ 186454 h 641273"/>
              <a:gd name="connsiteX0-17" fmla="*/ 0 w 1245394"/>
              <a:gd name="connsiteY0-18" fmla="*/ 203123 h 641273"/>
              <a:gd name="connsiteX1-19" fmla="*/ 250032 w 1245394"/>
              <a:gd name="connsiteY1-20" fmla="*/ 0 h 641273"/>
              <a:gd name="connsiteX2-21" fmla="*/ 1245394 w 1245394"/>
              <a:gd name="connsiteY2-22" fmla="*/ 641273 h 641273"/>
              <a:gd name="connsiteX3-23" fmla="*/ 0 w 1245394"/>
              <a:gd name="connsiteY3-24" fmla="*/ 203123 h 641273"/>
            </a:gdLst>
            <a:ahLst/>
            <a:cxnLst>
              <a:cxn ang="0">
                <a:pos x="connsiteX0-1" y="connsiteY0-2"/>
              </a:cxn>
              <a:cxn ang="0">
                <a:pos x="connsiteX1-3" y="connsiteY1-4"/>
              </a:cxn>
              <a:cxn ang="0">
                <a:pos x="connsiteX2-5" y="connsiteY2-6"/>
              </a:cxn>
              <a:cxn ang="0">
                <a:pos x="connsiteX3-7" y="connsiteY3-8"/>
              </a:cxn>
            </a:cxnLst>
            <a:rect l="l" t="t" r="r" b="b"/>
            <a:pathLst>
              <a:path w="1245394" h="641273">
                <a:moveTo>
                  <a:pt x="0" y="203123"/>
                </a:moveTo>
                <a:lnTo>
                  <a:pt x="250032" y="0"/>
                </a:lnTo>
                <a:lnTo>
                  <a:pt x="1245394" y="641273"/>
                </a:lnTo>
                <a:lnTo>
                  <a:pt x="0" y="203123"/>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34"/>
          <p:cNvSpPr/>
          <p:nvPr/>
        </p:nvSpPr>
        <p:spPr>
          <a:xfrm rot="7233140">
            <a:off x="3761347" y="5141123"/>
            <a:ext cx="1793112" cy="804826"/>
          </a:xfrm>
          <a:custGeom>
            <a:avLst/>
            <a:gdLst>
              <a:gd name="connsiteX0" fmla="*/ 0 w 1634073"/>
              <a:gd name="connsiteY0" fmla="*/ 702844 h 702844"/>
              <a:gd name="connsiteX1" fmla="*/ 412538 w 1634073"/>
              <a:gd name="connsiteY1" fmla="*/ 0 h 702844"/>
              <a:gd name="connsiteX2" fmla="*/ 1634073 w 1634073"/>
              <a:gd name="connsiteY2" fmla="*/ 702844 h 702844"/>
              <a:gd name="connsiteX3" fmla="*/ 0 w 1634073"/>
              <a:gd name="connsiteY3" fmla="*/ 702844 h 702844"/>
              <a:gd name="connsiteX0-1" fmla="*/ 0 w 1767688"/>
              <a:gd name="connsiteY0-2" fmla="*/ 807522 h 807522"/>
              <a:gd name="connsiteX1-3" fmla="*/ 546153 w 1767688"/>
              <a:gd name="connsiteY1-4" fmla="*/ 0 h 807522"/>
              <a:gd name="connsiteX2-5" fmla="*/ 1767688 w 1767688"/>
              <a:gd name="connsiteY2-6" fmla="*/ 702844 h 807522"/>
              <a:gd name="connsiteX3-7" fmla="*/ 0 w 1767688"/>
              <a:gd name="connsiteY3-8" fmla="*/ 807522 h 807522"/>
              <a:gd name="connsiteX0-9" fmla="*/ 0 w 1793112"/>
              <a:gd name="connsiteY0-10" fmla="*/ 807522 h 807522"/>
              <a:gd name="connsiteX1-11" fmla="*/ 546153 w 1793112"/>
              <a:gd name="connsiteY1-12" fmla="*/ 0 h 807522"/>
              <a:gd name="connsiteX2-13" fmla="*/ 1793112 w 1793112"/>
              <a:gd name="connsiteY2-14" fmla="*/ 802128 h 807522"/>
              <a:gd name="connsiteX3-15" fmla="*/ 0 w 1793112"/>
              <a:gd name="connsiteY3-16" fmla="*/ 807522 h 807522"/>
              <a:gd name="connsiteX0-17" fmla="*/ 0 w 1793112"/>
              <a:gd name="connsiteY0-18" fmla="*/ 804826 h 804826"/>
              <a:gd name="connsiteX1-19" fmla="*/ 466633 w 1793112"/>
              <a:gd name="connsiteY1-20" fmla="*/ 0 h 804826"/>
              <a:gd name="connsiteX2-21" fmla="*/ 1793112 w 1793112"/>
              <a:gd name="connsiteY2-22" fmla="*/ 799432 h 804826"/>
              <a:gd name="connsiteX3-23" fmla="*/ 0 w 1793112"/>
              <a:gd name="connsiteY3-24" fmla="*/ 804826 h 804826"/>
            </a:gdLst>
            <a:ahLst/>
            <a:cxnLst>
              <a:cxn ang="0">
                <a:pos x="connsiteX0-1" y="connsiteY0-2"/>
              </a:cxn>
              <a:cxn ang="0">
                <a:pos x="connsiteX1-3" y="connsiteY1-4"/>
              </a:cxn>
              <a:cxn ang="0">
                <a:pos x="connsiteX2-5" y="connsiteY2-6"/>
              </a:cxn>
              <a:cxn ang="0">
                <a:pos x="connsiteX3-7" y="connsiteY3-8"/>
              </a:cxn>
            </a:cxnLst>
            <a:rect l="l" t="t" r="r" b="b"/>
            <a:pathLst>
              <a:path w="1793112" h="804826">
                <a:moveTo>
                  <a:pt x="0" y="804826"/>
                </a:moveTo>
                <a:lnTo>
                  <a:pt x="466633" y="0"/>
                </a:lnTo>
                <a:lnTo>
                  <a:pt x="1793112" y="799432"/>
                </a:lnTo>
                <a:lnTo>
                  <a:pt x="0" y="804826"/>
                </a:lnTo>
                <a:close/>
              </a:path>
            </a:pathLst>
          </a:custGeom>
          <a:solidFill>
            <a:srgbClr val="EE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333824" y="4319394"/>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7"/>
          </p:cNvCxnSpPr>
          <p:nvPr/>
        </p:nvCxnSpPr>
        <p:spPr>
          <a:xfrm flipV="1">
            <a:off x="3372848" y="4014596"/>
            <a:ext cx="1232563" cy="31149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584932" y="3996498"/>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V="1">
            <a:off x="3867149" y="4584996"/>
            <a:ext cx="889220" cy="1524954"/>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0" idx="1"/>
          </p:cNvCxnSpPr>
          <p:nvPr/>
        </p:nvCxnSpPr>
        <p:spPr>
          <a:xfrm flipH="1" flipV="1">
            <a:off x="3515359" y="4917416"/>
            <a:ext cx="330288" cy="1187970"/>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538220" y="4618332"/>
            <a:ext cx="1692139" cy="475776"/>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6" idx="1"/>
            <a:endCxn id="18" idx="5"/>
          </p:cNvCxnSpPr>
          <p:nvPr/>
        </p:nvCxnSpPr>
        <p:spPr>
          <a:xfrm flipH="1" flipV="1">
            <a:off x="4623956" y="4035522"/>
            <a:ext cx="588881" cy="104242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30" idx="7"/>
            <a:endCxn id="26" idx="3"/>
          </p:cNvCxnSpPr>
          <p:nvPr/>
        </p:nvCxnSpPr>
        <p:spPr>
          <a:xfrm flipV="1">
            <a:off x="3877976" y="5109706"/>
            <a:ext cx="1335405" cy="995680"/>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999835" y="5918019"/>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476857" y="4877679"/>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206142" y="5071250"/>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1"/>
          <p:cNvSpPr/>
          <p:nvPr/>
        </p:nvSpPr>
        <p:spPr>
          <a:xfrm>
            <a:off x="3846920" y="6116559"/>
            <a:ext cx="560392" cy="1135731"/>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1" fmla="*/ 0 w 1833567"/>
              <a:gd name="connsiteY0-2" fmla="*/ 877762 h 877762"/>
              <a:gd name="connsiteX1-3" fmla="*/ 570709 w 1833567"/>
              <a:gd name="connsiteY1-4" fmla="*/ 0 h 877762"/>
              <a:gd name="connsiteX2-5" fmla="*/ 1833567 w 1833567"/>
              <a:gd name="connsiteY2-6" fmla="*/ 433262 h 877762"/>
              <a:gd name="connsiteX3-7" fmla="*/ 0 w 1833567"/>
              <a:gd name="connsiteY3-8" fmla="*/ 877762 h 877762"/>
              <a:gd name="connsiteX0-9" fmla="*/ 0 w 1268417"/>
              <a:gd name="connsiteY0-10" fmla="*/ 426912 h 433262"/>
              <a:gd name="connsiteX1-11" fmla="*/ 5559 w 1268417"/>
              <a:gd name="connsiteY1-12" fmla="*/ 0 h 433262"/>
              <a:gd name="connsiteX2-13" fmla="*/ 1268417 w 1268417"/>
              <a:gd name="connsiteY2-14" fmla="*/ 433262 h 433262"/>
              <a:gd name="connsiteX3-15" fmla="*/ 0 w 1268417"/>
              <a:gd name="connsiteY3-16" fmla="*/ 426912 h 433262"/>
              <a:gd name="connsiteX0-17" fmla="*/ 0 w 1474792"/>
              <a:gd name="connsiteY0-18" fmla="*/ 557087 h 557087"/>
              <a:gd name="connsiteX1-19" fmla="*/ 211934 w 1474792"/>
              <a:gd name="connsiteY1-20" fmla="*/ 0 h 557087"/>
              <a:gd name="connsiteX2-21" fmla="*/ 1474792 w 1474792"/>
              <a:gd name="connsiteY2-22" fmla="*/ 433262 h 557087"/>
              <a:gd name="connsiteX3-23" fmla="*/ 0 w 1474792"/>
              <a:gd name="connsiteY3-24" fmla="*/ 557087 h 557087"/>
              <a:gd name="connsiteX0-25" fmla="*/ 0 w 579442"/>
              <a:gd name="connsiteY0-26" fmla="*/ 557087 h 557087"/>
              <a:gd name="connsiteX1-27" fmla="*/ 211934 w 579442"/>
              <a:gd name="connsiteY1-28" fmla="*/ 0 h 557087"/>
              <a:gd name="connsiteX2-29" fmla="*/ 579442 w 579442"/>
              <a:gd name="connsiteY2-30" fmla="*/ 273719 h 557087"/>
              <a:gd name="connsiteX3-31" fmla="*/ 0 w 579442"/>
              <a:gd name="connsiteY3-32" fmla="*/ 557087 h 557087"/>
              <a:gd name="connsiteX0-33" fmla="*/ 0 w 758036"/>
              <a:gd name="connsiteY0-34" fmla="*/ 557087 h 557087"/>
              <a:gd name="connsiteX1-35" fmla="*/ 211934 w 758036"/>
              <a:gd name="connsiteY1-36" fmla="*/ 0 h 557087"/>
              <a:gd name="connsiteX2-37" fmla="*/ 758036 w 758036"/>
              <a:gd name="connsiteY2-38" fmla="*/ 164181 h 557087"/>
              <a:gd name="connsiteX3-39" fmla="*/ 0 w 758036"/>
              <a:gd name="connsiteY3-40" fmla="*/ 557087 h 557087"/>
              <a:gd name="connsiteX0-41" fmla="*/ 0 w 569917"/>
              <a:gd name="connsiteY0-42" fmla="*/ 1145256 h 1145256"/>
              <a:gd name="connsiteX1-43" fmla="*/ 23815 w 569917"/>
              <a:gd name="connsiteY1-44" fmla="*/ 0 h 1145256"/>
              <a:gd name="connsiteX2-45" fmla="*/ 569917 w 569917"/>
              <a:gd name="connsiteY2-46" fmla="*/ 164181 h 1145256"/>
              <a:gd name="connsiteX3-47" fmla="*/ 0 w 569917"/>
              <a:gd name="connsiteY3-48" fmla="*/ 1145256 h 1145256"/>
              <a:gd name="connsiteX0-49" fmla="*/ 0 w 560392"/>
              <a:gd name="connsiteY0-50" fmla="*/ 1135731 h 1135731"/>
              <a:gd name="connsiteX1-51" fmla="*/ 14290 w 560392"/>
              <a:gd name="connsiteY1-52" fmla="*/ 0 h 1135731"/>
              <a:gd name="connsiteX2-53" fmla="*/ 560392 w 560392"/>
              <a:gd name="connsiteY2-54" fmla="*/ 164181 h 1135731"/>
              <a:gd name="connsiteX3-55" fmla="*/ 0 w 560392"/>
              <a:gd name="connsiteY3-56" fmla="*/ 1135731 h 1135731"/>
            </a:gdLst>
            <a:ahLst/>
            <a:cxnLst>
              <a:cxn ang="0">
                <a:pos x="connsiteX0-1" y="connsiteY0-2"/>
              </a:cxn>
              <a:cxn ang="0">
                <a:pos x="connsiteX1-3" y="connsiteY1-4"/>
              </a:cxn>
              <a:cxn ang="0">
                <a:pos x="connsiteX2-5" y="connsiteY2-6"/>
              </a:cxn>
              <a:cxn ang="0">
                <a:pos x="connsiteX3-7" y="connsiteY3-8"/>
              </a:cxn>
            </a:cxnLst>
            <a:rect l="l" t="t" r="r" b="b"/>
            <a:pathLst>
              <a:path w="560392" h="1135731">
                <a:moveTo>
                  <a:pt x="0" y="1135731"/>
                </a:moveTo>
                <a:lnTo>
                  <a:pt x="14290" y="0"/>
                </a:lnTo>
                <a:lnTo>
                  <a:pt x="560392" y="164181"/>
                </a:lnTo>
                <a:lnTo>
                  <a:pt x="0" y="1135731"/>
                </a:lnTo>
                <a:close/>
              </a:path>
            </a:pathLst>
          </a:custGeom>
          <a:solidFill>
            <a:srgbClr val="EDEEEF"/>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32756" y="7236039"/>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58"/>
          <p:cNvSpPr/>
          <p:nvPr/>
        </p:nvSpPr>
        <p:spPr>
          <a:xfrm>
            <a:off x="3866500" y="5939814"/>
            <a:ext cx="1147764" cy="34837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1" fmla="*/ 14287 w 642937"/>
              <a:gd name="connsiteY0-2" fmla="*/ 186454 h 186454"/>
              <a:gd name="connsiteX1-3" fmla="*/ 0 w 642937"/>
              <a:gd name="connsiteY1-4" fmla="*/ 0 h 186454"/>
              <a:gd name="connsiteX2-5" fmla="*/ 642937 w 642937"/>
              <a:gd name="connsiteY2-6" fmla="*/ 186454 h 186454"/>
              <a:gd name="connsiteX3-7" fmla="*/ 14287 w 642937"/>
              <a:gd name="connsiteY3-8" fmla="*/ 186454 h 186454"/>
              <a:gd name="connsiteX0-9" fmla="*/ 14287 w 995362"/>
              <a:gd name="connsiteY0-10" fmla="*/ 186454 h 641273"/>
              <a:gd name="connsiteX1-11" fmla="*/ 0 w 995362"/>
              <a:gd name="connsiteY1-12" fmla="*/ 0 h 641273"/>
              <a:gd name="connsiteX2-13" fmla="*/ 995362 w 995362"/>
              <a:gd name="connsiteY2-14" fmla="*/ 641273 h 641273"/>
              <a:gd name="connsiteX3-15" fmla="*/ 14287 w 995362"/>
              <a:gd name="connsiteY3-16" fmla="*/ 186454 h 641273"/>
              <a:gd name="connsiteX0-17" fmla="*/ 0 w 1245394"/>
              <a:gd name="connsiteY0-18" fmla="*/ 203123 h 641273"/>
              <a:gd name="connsiteX1-19" fmla="*/ 250032 w 1245394"/>
              <a:gd name="connsiteY1-20" fmla="*/ 0 h 641273"/>
              <a:gd name="connsiteX2-21" fmla="*/ 1245394 w 1245394"/>
              <a:gd name="connsiteY2-22" fmla="*/ 641273 h 641273"/>
              <a:gd name="connsiteX3-23" fmla="*/ 0 w 1245394"/>
              <a:gd name="connsiteY3-24" fmla="*/ 203123 h 641273"/>
              <a:gd name="connsiteX0-25" fmla="*/ 0 w 1774032"/>
              <a:gd name="connsiteY0-26" fmla="*/ 112635 h 641273"/>
              <a:gd name="connsiteX1-27" fmla="*/ 778670 w 1774032"/>
              <a:gd name="connsiteY1-28" fmla="*/ 0 h 641273"/>
              <a:gd name="connsiteX2-29" fmla="*/ 1774032 w 1774032"/>
              <a:gd name="connsiteY2-30" fmla="*/ 641273 h 641273"/>
              <a:gd name="connsiteX3-31" fmla="*/ 0 w 1774032"/>
              <a:gd name="connsiteY3-32" fmla="*/ 112635 h 641273"/>
              <a:gd name="connsiteX0-33" fmla="*/ 0 w 1774032"/>
              <a:gd name="connsiteY0-34" fmla="*/ 181691 h 710329"/>
              <a:gd name="connsiteX1-35" fmla="*/ 1147764 w 1774032"/>
              <a:gd name="connsiteY1-36" fmla="*/ 0 h 710329"/>
              <a:gd name="connsiteX2-37" fmla="*/ 1774032 w 1774032"/>
              <a:gd name="connsiteY2-38" fmla="*/ 710329 h 710329"/>
              <a:gd name="connsiteX3-39" fmla="*/ 0 w 1774032"/>
              <a:gd name="connsiteY3-40" fmla="*/ 181691 h 710329"/>
              <a:gd name="connsiteX0-41" fmla="*/ 0 w 1147764"/>
              <a:gd name="connsiteY0-42" fmla="*/ 181691 h 348379"/>
              <a:gd name="connsiteX1-43" fmla="*/ 1147764 w 1147764"/>
              <a:gd name="connsiteY1-44" fmla="*/ 0 h 348379"/>
              <a:gd name="connsiteX2-45" fmla="*/ 547688 w 1147764"/>
              <a:gd name="connsiteY2-46" fmla="*/ 348379 h 348379"/>
              <a:gd name="connsiteX3-47" fmla="*/ 0 w 1147764"/>
              <a:gd name="connsiteY3-48" fmla="*/ 181691 h 348379"/>
            </a:gdLst>
            <a:ahLst/>
            <a:cxnLst>
              <a:cxn ang="0">
                <a:pos x="connsiteX0-1" y="connsiteY0-2"/>
              </a:cxn>
              <a:cxn ang="0">
                <a:pos x="connsiteX1-3" y="connsiteY1-4"/>
              </a:cxn>
              <a:cxn ang="0">
                <a:pos x="connsiteX2-5" y="connsiteY2-6"/>
              </a:cxn>
              <a:cxn ang="0">
                <a:pos x="connsiteX3-7" y="connsiteY3-8"/>
              </a:cxn>
            </a:cxnLst>
            <a:rect l="l" t="t" r="r" b="b"/>
            <a:pathLst>
              <a:path w="1147764" h="348379">
                <a:moveTo>
                  <a:pt x="0" y="181691"/>
                </a:moveTo>
                <a:lnTo>
                  <a:pt x="1147764" y="0"/>
                </a:lnTo>
                <a:lnTo>
                  <a:pt x="547688" y="348379"/>
                </a:lnTo>
                <a:lnTo>
                  <a:pt x="0" y="181691"/>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838952" y="6098691"/>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384289" y="6274857"/>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91063" y="5518762"/>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 y="-912560"/>
            <a:ext cx="12192000" cy="3530600"/>
          </a:xfrm>
          <a:prstGeom prst="rect">
            <a:avLst/>
          </a:prstGeom>
        </p:spPr>
      </p:pic>
      <p:grpSp>
        <p:nvGrpSpPr>
          <p:cNvPr id="33" name="组合 32"/>
          <p:cNvGrpSpPr/>
          <p:nvPr/>
        </p:nvGrpSpPr>
        <p:grpSpPr>
          <a:xfrm>
            <a:off x="0" y="1263650"/>
            <a:ext cx="12204700" cy="3354070"/>
            <a:chOff x="-12700" y="1539875"/>
            <a:chExt cx="12204700" cy="401955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291" r="17638"/>
            <a:stretch>
              <a:fillRect/>
            </a:stretch>
          </p:blipFill>
          <p:spPr>
            <a:xfrm>
              <a:off x="-12700" y="1539875"/>
              <a:ext cx="12204700" cy="4019550"/>
            </a:xfrm>
            <a:prstGeom prst="rect">
              <a:avLst/>
            </a:prstGeom>
          </p:spPr>
        </p:pic>
        <p:sp>
          <p:nvSpPr>
            <p:cNvPr id="4" name="矩形 3"/>
            <p:cNvSpPr/>
            <p:nvPr/>
          </p:nvSpPr>
          <p:spPr>
            <a:xfrm>
              <a:off x="2578100" y="2501900"/>
              <a:ext cx="5105400" cy="2362200"/>
            </a:xfrm>
            <a:prstGeom prst="rect">
              <a:avLst/>
            </a:prstGeom>
            <a:solidFill>
              <a:srgbClr val="20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137752" y="4791656"/>
            <a:ext cx="4526280" cy="1198880"/>
          </a:xfrm>
          <a:prstGeom prst="rect">
            <a:avLst/>
          </a:prstGeom>
          <a:noFill/>
        </p:spPr>
        <p:txBody>
          <a:bodyPr wrap="none" rtlCol="0">
            <a:spAutoFit/>
          </a:bodyPr>
          <a:lstStyle/>
          <a:p>
            <a:pPr algn="l"/>
            <a:r>
              <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Member</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黄保鑫</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左偲彤</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范一鸣</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张宇琛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常睿轩</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韩宗桓   王嘉烁    王栎凯   李暠</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7364095" y="1678305"/>
            <a:ext cx="4461510" cy="2939415"/>
          </a:xfrm>
          <a:prstGeom prst="rect">
            <a:avLst/>
          </a:prstGeom>
          <a:solidFill>
            <a:srgbClr val="20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7635875" y="2686685"/>
            <a:ext cx="1653540" cy="173545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6" name="平行四边形 35"/>
          <p:cNvSpPr/>
          <p:nvPr/>
        </p:nvSpPr>
        <p:spPr>
          <a:xfrm>
            <a:off x="8272145" y="2052955"/>
            <a:ext cx="3498215" cy="2056765"/>
          </a:xfrm>
          <a:prstGeom prst="parallelogram">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4" name="图片 33" descr="test"/>
          <p:cNvPicPr>
            <a:picLocks noChangeAspect="1"/>
          </p:cNvPicPr>
          <p:nvPr/>
        </p:nvPicPr>
        <p:blipFill>
          <a:blip r:embed="rId3"/>
          <a:stretch>
            <a:fillRect/>
          </a:stretch>
        </p:blipFill>
        <p:spPr>
          <a:xfrm>
            <a:off x="7982585" y="1316355"/>
            <a:ext cx="3518535" cy="2719705"/>
          </a:xfrm>
          <a:prstGeom prst="rect">
            <a:avLst/>
          </a:prstGeom>
        </p:spPr>
      </p:pic>
      <p:sp>
        <p:nvSpPr>
          <p:cNvPr id="9" name="文本框 8"/>
          <p:cNvSpPr txBox="1"/>
          <p:nvPr/>
        </p:nvSpPr>
        <p:spPr>
          <a:xfrm>
            <a:off x="377825" y="2016125"/>
            <a:ext cx="8867140" cy="460375"/>
          </a:xfrm>
          <a:prstGeom prst="rect">
            <a:avLst/>
          </a:prstGeom>
          <a:noFill/>
          <a:ln>
            <a:noFill/>
          </a:ln>
        </p:spPr>
        <p:txBody>
          <a:bodyPr wrap="square" rtlCol="0">
            <a:spAutoFit/>
          </a:bodyPr>
          <a:p>
            <a:r>
              <a:rPr lang="zh-CN" altLang="en-US" sz="2400" b="1">
                <a:solidFill>
                  <a:schemeClr val="bg1"/>
                </a:solidFill>
              </a:rPr>
              <a:t>Summer</a:t>
            </a:r>
            <a:r>
              <a:rPr lang="en-US" altLang="zh-CN" sz="2400" b="1">
                <a:solidFill>
                  <a:schemeClr val="bg1"/>
                </a:solidFill>
              </a:rPr>
              <a:t> 2023 </a:t>
            </a:r>
            <a:r>
              <a:rPr lang="zh-CN" altLang="en-US" sz="2400" b="1">
                <a:solidFill>
                  <a:schemeClr val="bg1"/>
                </a:solidFill>
                <a:sym typeface="+mn-ea"/>
              </a:rPr>
              <a:t>Year 2 Short Semester </a:t>
            </a:r>
            <a:r>
              <a:rPr lang="zh-CN" altLang="en-US" sz="2400" b="1">
                <a:solidFill>
                  <a:schemeClr val="bg1"/>
                </a:solidFill>
              </a:rPr>
              <a:t>Design &amp; Build Project</a:t>
            </a:r>
            <a:endParaRPr lang="zh-CN" altLang="en-US" sz="2400" b="1">
              <a:solidFill>
                <a:schemeClr val="bg1"/>
              </a:solidFill>
            </a:endParaRPr>
          </a:p>
        </p:txBody>
      </p:sp>
      <p:pic>
        <p:nvPicPr>
          <p:cNvPr id="10" name="图片 9" descr="1"/>
          <p:cNvPicPr>
            <a:picLocks noChangeAspect="1"/>
          </p:cNvPicPr>
          <p:nvPr/>
        </p:nvPicPr>
        <p:blipFill>
          <a:blip r:embed="rId4"/>
          <a:stretch>
            <a:fillRect/>
          </a:stretch>
        </p:blipFill>
        <p:spPr>
          <a:xfrm>
            <a:off x="1593215" y="-50800"/>
            <a:ext cx="4022725" cy="1337310"/>
          </a:xfrm>
          <a:prstGeom prst="rect">
            <a:avLst/>
          </a:prstGeom>
        </p:spPr>
      </p:pic>
      <p:pic>
        <p:nvPicPr>
          <p:cNvPr id="37" name="图片 36" descr="2"/>
          <p:cNvPicPr>
            <a:picLocks noChangeAspect="1"/>
          </p:cNvPicPr>
          <p:nvPr/>
        </p:nvPicPr>
        <p:blipFill>
          <a:blip r:embed="rId5"/>
          <a:stretch>
            <a:fillRect/>
          </a:stretch>
        </p:blipFill>
        <p:spPr>
          <a:xfrm>
            <a:off x="6520180" y="38100"/>
            <a:ext cx="4327525" cy="1127125"/>
          </a:xfrm>
          <a:prstGeom prst="rect">
            <a:avLst/>
          </a:prstGeom>
        </p:spPr>
      </p:pic>
      <p:sp>
        <p:nvSpPr>
          <p:cNvPr id="5" name="文本框 4"/>
          <p:cNvSpPr txBox="1"/>
          <p:nvPr/>
        </p:nvSpPr>
        <p:spPr>
          <a:xfrm>
            <a:off x="267970" y="2698115"/>
            <a:ext cx="9744710" cy="1442720"/>
          </a:xfrm>
          <a:prstGeom prst="rect">
            <a:avLst/>
          </a:prstGeom>
          <a:noFill/>
        </p:spPr>
        <p:txBody>
          <a:bodyPr wrap="square" rtlCol="0">
            <a:noAutofit/>
          </a:bodyPr>
          <a:lstStyle/>
          <a:p>
            <a:r>
              <a:rPr lang="zh-CN" altLang="en-US" sz="3200" b="1" dirty="0" smtClean="0">
                <a:solidFill>
                  <a:schemeClr val="bg1"/>
                </a:solidFill>
                <a:latin typeface="Arial Black" panose="020B0A04020102020204" charset="0"/>
                <a:ea typeface="思源黑体 CN Heavy" panose="020B0A00000000000000" pitchFamily="34" charset="-122"/>
                <a:cs typeface="Arial Black" panose="020B0A04020102020204" charset="0"/>
              </a:rPr>
              <a:t>"TreasureCorsair"</a:t>
            </a:r>
            <a:r>
              <a:rPr lang="en-US" altLang="zh-CN" sz="3200" b="1" dirty="0" smtClean="0">
                <a:solidFill>
                  <a:schemeClr val="bg1"/>
                </a:solidFill>
                <a:latin typeface="Arial Black" panose="020B0A04020102020204" charset="0"/>
                <a:ea typeface="思源黑体 CN Heavy" panose="020B0A00000000000000" pitchFamily="34" charset="-122"/>
                <a:cs typeface="Arial Black" panose="020B0A04020102020204" charset="0"/>
              </a:rPr>
              <a:t>--</a:t>
            </a:r>
            <a:r>
              <a:rPr lang="zh-CN" altLang="zh-CN" sz="3200" b="1" dirty="0" smtClean="0">
                <a:solidFill>
                  <a:schemeClr val="bg1"/>
                </a:solidFill>
                <a:latin typeface="Arial Black" panose="020B0A04020102020204" charset="0"/>
                <a:ea typeface="思源黑体 CN Heavy" panose="020B0A00000000000000" pitchFamily="34" charset="-122"/>
                <a:cs typeface="Arial Black" panose="020B0A04020102020204" charset="0"/>
              </a:rPr>
              <a:t>Intelligent</a:t>
            </a:r>
            <a:endParaRPr lang="zh-CN" altLang="zh-CN" sz="3200" b="1" dirty="0" smtClean="0">
              <a:solidFill>
                <a:schemeClr val="bg1"/>
              </a:solidFill>
              <a:latin typeface="Arial Black" panose="020B0A04020102020204" charset="0"/>
              <a:ea typeface="思源黑体 CN Heavy" panose="020B0A00000000000000" pitchFamily="34" charset="-122"/>
              <a:cs typeface="Arial Black" panose="020B0A04020102020204" charset="0"/>
            </a:endParaRPr>
          </a:p>
          <a:p>
            <a:r>
              <a:rPr lang="zh-CN" altLang="zh-CN" sz="3200" b="1" dirty="0" smtClean="0">
                <a:solidFill>
                  <a:schemeClr val="bg1"/>
                </a:solidFill>
                <a:latin typeface="Arial Black" panose="020B0A04020102020204" charset="0"/>
                <a:ea typeface="思源黑体 CN Heavy" panose="020B0A00000000000000" pitchFamily="34" charset="-122"/>
                <a:cs typeface="Arial Black" panose="020B0A04020102020204" charset="0"/>
              </a:rPr>
              <a:t> Robot Treasure Hunting System</a:t>
            </a:r>
            <a:endParaRPr lang="zh-CN" altLang="zh-CN" sz="3200" b="1" dirty="0" smtClean="0">
              <a:solidFill>
                <a:schemeClr val="bg1"/>
              </a:solidFill>
              <a:latin typeface="Arial Black" panose="020B0A04020102020204" charset="0"/>
              <a:ea typeface="思源黑体 CN Heavy" panose="020B0A00000000000000" pitchFamily="34" charset="-122"/>
              <a:cs typeface="Arial Black" panose="020B0A04020102020204" charset="0"/>
            </a:endParaRPr>
          </a:p>
          <a:p>
            <a:endParaRPr lang="zh-CN" altLang="zh-CN" sz="2800" dirty="0" smtClean="0">
              <a:solidFill>
                <a:schemeClr val="bg1"/>
              </a:solidFill>
              <a:latin typeface="Arial Black" panose="020B0A04020102020204" charset="0"/>
              <a:ea typeface="思源黑体 CN Heavy" panose="020B0A00000000000000" pitchFamily="34" charset="-122"/>
              <a:cs typeface="Arial Black" panose="020B0A04020102020204" charset="0"/>
            </a:endParaRPr>
          </a:p>
          <a:p>
            <a:endParaRPr lang="zh-CN" altLang="zh-CN" sz="2800" dirty="0" smtClean="0">
              <a:solidFill>
                <a:schemeClr val="bg1"/>
              </a:solidFill>
              <a:latin typeface="Arial Black" panose="020B0A04020102020204" charset="0"/>
              <a:ea typeface="思源黑体 CN Heavy" panose="020B0A00000000000000" pitchFamily="34" charset="-122"/>
              <a:cs typeface="Arial Black" panose="020B0A04020102020204" charset="0"/>
            </a:endParaRPr>
          </a:p>
        </p:txBody>
      </p:sp>
      <p:pic>
        <p:nvPicPr>
          <p:cNvPr id="6" name="图片 5" descr="成员"/>
          <p:cNvPicPr>
            <a:picLocks noChangeAspect="1"/>
          </p:cNvPicPr>
          <p:nvPr/>
        </p:nvPicPr>
        <p:blipFill>
          <a:blip r:embed="rId6"/>
          <a:stretch>
            <a:fillRect/>
          </a:stretch>
        </p:blipFill>
        <p:spPr>
          <a:xfrm>
            <a:off x="6556375" y="4678045"/>
            <a:ext cx="513080" cy="498475"/>
          </a:xfrm>
          <a:prstGeom prst="rect">
            <a:avLst/>
          </a:prstGeom>
        </p:spPr>
      </p:pic>
      <p:pic>
        <p:nvPicPr>
          <p:cNvPr id="8" name="图片 7" descr="时间"/>
          <p:cNvPicPr>
            <a:picLocks noChangeAspect="1"/>
          </p:cNvPicPr>
          <p:nvPr/>
        </p:nvPicPr>
        <p:blipFill>
          <a:blip r:embed="rId7"/>
          <a:stretch>
            <a:fillRect/>
          </a:stretch>
        </p:blipFill>
        <p:spPr>
          <a:xfrm>
            <a:off x="6547485" y="6038215"/>
            <a:ext cx="568325" cy="568325"/>
          </a:xfrm>
          <a:prstGeom prst="rect">
            <a:avLst/>
          </a:prstGeom>
        </p:spPr>
      </p:pic>
      <p:sp>
        <p:nvSpPr>
          <p:cNvPr id="38" name="文本框 37"/>
          <p:cNvSpPr txBox="1"/>
          <p:nvPr>
            <p:custDataLst>
              <p:tags r:id="rId8"/>
            </p:custDataLst>
          </p:nvPr>
        </p:nvSpPr>
        <p:spPr>
          <a:xfrm>
            <a:off x="7184742" y="6022286"/>
            <a:ext cx="2323465" cy="506730"/>
          </a:xfrm>
          <a:prstGeom prst="rect">
            <a:avLst/>
          </a:prstGeom>
          <a:noFill/>
        </p:spPr>
        <p:txBody>
          <a:bodyPr wrap="none" rtlCol="0">
            <a:spAutoFit/>
          </a:bodyPr>
          <a:p>
            <a:pPr algn="l">
              <a:lnSpc>
                <a:spcPct val="150000"/>
              </a:lnSpc>
            </a:pPr>
            <a:r>
              <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Time</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2023/10/11</a:t>
            </a:r>
            <a:endPar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
                                        </p:tgtEl>
                                        <p:attrNameLst>
                                          <p:attrName>ppt_y</p:attrName>
                                        </p:attrNameLst>
                                      </p:cBhvr>
                                      <p:tavLst>
                                        <p:tav tm="0">
                                          <p:val>
                                            <p:strVal val="#ppt_y"/>
                                          </p:val>
                                        </p:tav>
                                        <p:tav tm="100000">
                                          <p:val>
                                            <p:strVal val="#ppt_y"/>
                                          </p:val>
                                        </p:tav>
                                      </p:tavLst>
                                    </p:anim>
                                    <p:anim calcmode="lin" valueType="num">
                                      <p:cBhvr>
                                        <p:cTn id="9"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p:cTn id="14"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5" dur="200" fill="hold"/>
                                        <p:tgtEl>
                                          <p:spTgt spid="7"/>
                                        </p:tgtEl>
                                        <p:attrNameLst>
                                          <p:attrName>ppt_y</p:attrName>
                                        </p:attrNameLst>
                                      </p:cBhvr>
                                      <p:tavLst>
                                        <p:tav tm="0">
                                          <p:val>
                                            <p:strVal val="#ppt_y"/>
                                          </p:val>
                                        </p:tav>
                                        <p:tav tm="100000">
                                          <p:val>
                                            <p:strVal val="#ppt_y"/>
                                          </p:val>
                                        </p:tav>
                                      </p:tavLst>
                                    </p:anim>
                                    <p:anim calcmode="lin" valueType="num">
                                      <p:cBhvr>
                                        <p:cTn id="16"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7"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00" tmFilter="0,0; .5, 1; 1, 1"/>
                                        <p:tgtEl>
                                          <p:spTgt spid="7"/>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38"/>
                                        </p:tgtEl>
                                        <p:attrNameLst>
                                          <p:attrName>style.visibility</p:attrName>
                                        </p:attrNameLst>
                                      </p:cBhvr>
                                      <p:to>
                                        <p:strVal val="visible"/>
                                      </p:to>
                                    </p:set>
                                    <p:anim calcmode="lin" valueType="num">
                                      <p:cBhvr>
                                        <p:cTn id="21" dur="2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22" dur="200" fill="hold"/>
                                        <p:tgtEl>
                                          <p:spTgt spid="38"/>
                                        </p:tgtEl>
                                        <p:attrNameLst>
                                          <p:attrName>ppt_y</p:attrName>
                                        </p:attrNameLst>
                                      </p:cBhvr>
                                      <p:tavLst>
                                        <p:tav tm="0">
                                          <p:val>
                                            <p:strVal val="#ppt_y"/>
                                          </p:val>
                                        </p:tav>
                                        <p:tav tm="100000">
                                          <p:val>
                                            <p:strVal val="#ppt_y"/>
                                          </p:val>
                                        </p:tav>
                                      </p:tavLst>
                                    </p:anim>
                                    <p:anim calcmode="lin" valueType="num">
                                      <p:cBhvr>
                                        <p:cTn id="23" dur="2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24" dur="2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00" tmFilter="0,0; .5, 1; 1, 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618109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circuits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pic>
        <p:nvPicPr>
          <p:cNvPr id="7" name="图片 6"/>
          <p:cNvPicPr>
            <a:picLocks noChangeAspect="1"/>
          </p:cNvPicPr>
          <p:nvPr/>
        </p:nvPicPr>
        <p:blipFill>
          <a:blip r:embed="rId3"/>
          <a:stretch>
            <a:fillRect/>
          </a:stretch>
        </p:blipFill>
        <p:spPr>
          <a:xfrm>
            <a:off x="1185545" y="1852930"/>
            <a:ext cx="9904095" cy="4197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1717040" y="4051766"/>
            <a:ext cx="8363162" cy="2476500"/>
          </a:xfrm>
          <a:prstGeom prst="rect">
            <a:avLst/>
          </a:prstGeom>
        </p:spPr>
        <p:txBody>
          <a:bodyPr wrap="square">
            <a:spAutoFit/>
          </a:bodyPr>
          <a:p>
            <a:pPr indent="0">
              <a:lnSpc>
                <a:spcPct val="150000"/>
              </a:lnSpc>
              <a:spcAft>
                <a:spcPts val="1200"/>
              </a:spcAft>
              <a:buFont typeface="Arial" panose="020B0604020202020204" pitchFamily="34" charset="0"/>
              <a:buNone/>
            </a:pP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1.Initialization: At the start, the car initializes its sensors, control system, and operational parameters.</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2.Commence Exploration: The car begins to move along a certain path within the maze.</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3.Timed Distance Measurement: At specified intervals, the car uses distance sensors to measure obstacles' distances in front, to the right, and to the left.</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r>
              <a:rPr lang="en-US" altLang="zh-CN"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4</a:t>
            </a: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.Continuous Exploration: The car continues to move forward based on the selected actions until it reaches the exit or encounters an impassable situation.</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r>
              <a:rPr lang="en-US" altLang="zh-CN"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5</a:t>
            </a: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.Termination of Exploration: When the car successfully exits the maze, it decides to stop running and return exploration results based on specific logical conditions. </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r>
              <a:rPr lang="en-US" altLang="zh-CN"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6</a:t>
            </a: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t>
            </a:r>
            <a:r>
              <a:rPr lang="en-US" altLang="zh-CN"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 </a:t>
            </a:r>
            <a:r>
              <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Return of Exploration Results: Once the exploration concludes, the car can provide the maze map</a:t>
            </a:r>
            <a:endParaRPr lang="zh-CN" altLang="en-US" sz="1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
        <p:nvSpPr>
          <p:cNvPr id="7" name="矩形 6"/>
          <p:cNvSpPr/>
          <p:nvPr>
            <p:custDataLst>
              <p:tags r:id="rId4"/>
            </p:custDataLst>
          </p:nvPr>
        </p:nvSpPr>
        <p:spPr>
          <a:xfrm>
            <a:off x="3954107" y="1374814"/>
            <a:ext cx="3114675" cy="36830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Maze Exploration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9" name="图片 8"/>
          <p:cNvPicPr>
            <a:picLocks noChangeAspect="1"/>
          </p:cNvPicPr>
          <p:nvPr>
            <p:custDataLst>
              <p:tags r:id="rId5"/>
            </p:custDataLst>
          </p:nvPr>
        </p:nvPicPr>
        <p:blipFill>
          <a:blip r:embed="rId6"/>
          <a:stretch>
            <a:fillRect/>
          </a:stretch>
        </p:blipFill>
        <p:spPr>
          <a:xfrm>
            <a:off x="2651760" y="1913890"/>
            <a:ext cx="64160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1717040" y="4051766"/>
            <a:ext cx="8363162" cy="2322830"/>
          </a:xfrm>
          <a:prstGeom prst="rect">
            <a:avLst/>
          </a:prstGeom>
        </p:spPr>
        <p:txBody>
          <a:bodyPr wrap="square">
            <a:spAutoFit/>
          </a:bodyPr>
          <a:p>
            <a:pPr indent="0">
              <a:lnSpc>
                <a:spcPct val="150000"/>
              </a:lnSpc>
              <a:spcAft>
                <a:spcPts val="1200"/>
              </a:spcAft>
              <a:buFont typeface="Arial" panose="020B0604020202020204" pitchFamily="34" charset="0"/>
              <a:buNone/>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Action Selection: Based on the measured distances, the car chooses actions in order of priority:</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285750" indent="-2857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If the right side is clear, it turns right.</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285750" indent="-2857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If the right side is blocked but the front is clear, it moves forward.</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285750" indent="-2857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If both the right side and front are blocked but the left side is clear, it turns left.</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285750" indent="-2857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If all three directions are blocked, indicating a dead end, the car performs a U-turn.</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
        <p:nvSpPr>
          <p:cNvPr id="7" name="矩形 6"/>
          <p:cNvSpPr/>
          <p:nvPr>
            <p:custDataLst>
              <p:tags r:id="rId4"/>
            </p:custDataLst>
          </p:nvPr>
        </p:nvSpPr>
        <p:spPr>
          <a:xfrm>
            <a:off x="3954107" y="1374814"/>
            <a:ext cx="3114675" cy="36830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Maze Exploration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9" name="图片 8"/>
          <p:cNvPicPr>
            <a:picLocks noChangeAspect="1"/>
          </p:cNvPicPr>
          <p:nvPr>
            <p:custDataLst>
              <p:tags r:id="rId5"/>
            </p:custDataLst>
          </p:nvPr>
        </p:nvPicPr>
        <p:blipFill>
          <a:blip r:embed="rId6"/>
          <a:stretch>
            <a:fillRect/>
          </a:stretch>
        </p:blipFill>
        <p:spPr>
          <a:xfrm>
            <a:off x="2651760" y="1913890"/>
            <a:ext cx="64160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1717040" y="4051766"/>
            <a:ext cx="8363162" cy="1691640"/>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Using a logic function for intersection detection, each time distance is checked, it determines whether the current location is an intersection. If it is an intersection, a record is incremented.</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Whenever it's determined that the location is not an intersection, the recorded data is reset to zero.</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When the recorded data reaches three, the car will stop</a:t>
            </a:r>
            <a:r>
              <a:rPr lang="en-US" altLang="zh-CN"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t>
            </a:r>
            <a:endParaRPr lang="en-US" altLang="zh-CN"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
        <p:nvSpPr>
          <p:cNvPr id="7" name="矩形 6"/>
          <p:cNvSpPr/>
          <p:nvPr>
            <p:custDataLst>
              <p:tags r:id="rId4"/>
            </p:custDataLst>
          </p:nvPr>
        </p:nvSpPr>
        <p:spPr>
          <a:xfrm>
            <a:off x="4360507" y="1374814"/>
            <a:ext cx="2058670" cy="36830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Stopping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9" name="图片 8"/>
          <p:cNvPicPr>
            <a:picLocks noChangeAspect="1"/>
          </p:cNvPicPr>
          <p:nvPr>
            <p:custDataLst>
              <p:tags r:id="rId5"/>
            </p:custDataLst>
          </p:nvPr>
        </p:nvPicPr>
        <p:blipFill>
          <a:blip r:embed="rId6"/>
          <a:stretch>
            <a:fillRect/>
          </a:stretch>
        </p:blipFill>
        <p:spPr>
          <a:xfrm>
            <a:off x="2651760" y="1913890"/>
            <a:ext cx="64160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2058670" cy="36830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Stopping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sp>
        <p:nvSpPr>
          <p:cNvPr id="6" name="文本框 5"/>
          <p:cNvSpPr txBox="1"/>
          <p:nvPr/>
        </p:nvSpPr>
        <p:spPr>
          <a:xfrm>
            <a:off x="267335" y="1930400"/>
            <a:ext cx="11428095" cy="1814830"/>
          </a:xfrm>
          <a:prstGeom prst="rect">
            <a:avLst/>
          </a:prstGeom>
          <a:noFill/>
        </p:spPr>
        <p:txBody>
          <a:bodyPr wrap="square" rtlCol="0" anchor="t">
            <a:spAutoFit/>
          </a:bodyPr>
          <a:p>
            <a:r>
              <a:rPr lang="zh-CN" altLang="en-US" sz="1400"/>
              <a:t>void forkDectect(int rightDistance,int frontDistance,int leftDistance)</a:t>
            </a:r>
            <a:endParaRPr lang="zh-CN" altLang="en-US" sz="1400"/>
          </a:p>
          <a:p>
            <a:r>
              <a:rPr lang="zh-CN" altLang="en-US" sz="1400"/>
              <a:t>{</a:t>
            </a:r>
            <a:endParaRPr lang="zh-CN" altLang="en-US" sz="1400"/>
          </a:p>
          <a:p>
            <a:r>
              <a:rPr lang="zh-CN" altLang="en-US" sz="1400"/>
              <a:t>  if ((rightDistance &gt; 35 &amp;&amp; rightDistance &lt; 400!=0)+(frontDistance &gt; obstacleDistance &amp;&amp; frontDistance &lt; 400!=0)+(leftDistance &gt; 35 &amp;&amp; leftDistance &lt; 400!=0)&gt;=2)</a:t>
            </a:r>
            <a:endParaRPr lang="zh-CN" altLang="en-US" sz="1400"/>
          </a:p>
          <a:p>
            <a:r>
              <a:rPr lang="zh-CN" altLang="en-US" sz="1400"/>
              <a:t>  {</a:t>
            </a:r>
            <a:endParaRPr lang="zh-CN" altLang="en-US" sz="1400"/>
          </a:p>
          <a:p>
            <a:r>
              <a:rPr lang="zh-CN" altLang="en-US" sz="1400"/>
              <a:t>    state++;</a:t>
            </a:r>
            <a:endParaRPr lang="zh-CN" altLang="en-US" sz="1400"/>
          </a:p>
          <a:p>
            <a:r>
              <a:rPr lang="zh-CN" altLang="en-US" sz="1400"/>
              <a:t>  }</a:t>
            </a:r>
            <a:endParaRPr lang="zh-CN" altLang="en-US" sz="1400"/>
          </a:p>
          <a:p>
            <a:r>
              <a:rPr lang="zh-CN" altLang="en-US" sz="1400"/>
              <a:t>}</a:t>
            </a:r>
            <a:endParaRPr lang="zh-CN" altLang="en-US" sz="1400"/>
          </a:p>
        </p:txBody>
      </p:sp>
      <p:sp>
        <p:nvSpPr>
          <p:cNvPr id="8" name="文本框 7"/>
          <p:cNvSpPr txBox="1"/>
          <p:nvPr/>
        </p:nvSpPr>
        <p:spPr>
          <a:xfrm>
            <a:off x="355600" y="3802380"/>
            <a:ext cx="9970770" cy="2891790"/>
          </a:xfrm>
          <a:prstGeom prst="rect">
            <a:avLst/>
          </a:prstGeom>
          <a:noFill/>
        </p:spPr>
        <p:txBody>
          <a:bodyPr wrap="square" rtlCol="0" anchor="t">
            <a:spAutoFit/>
          </a:bodyPr>
          <a:p>
            <a:r>
              <a:rPr lang="zh-CN" altLang="en-US" sz="1400"/>
              <a:t>void loop() {</a:t>
            </a:r>
            <a:endParaRPr lang="zh-CN" altLang="en-US" sz="1400"/>
          </a:p>
          <a:p>
            <a:r>
              <a:rPr lang="zh-CN" altLang="en-US" sz="1400"/>
              <a:t> if(state==2)</a:t>
            </a:r>
            <a:endParaRPr lang="zh-CN" altLang="en-US" sz="1400"/>
          </a:p>
          <a:p>
            <a:r>
              <a:rPr lang="zh-CN" altLang="en-US" sz="1400"/>
              <a:t> {</a:t>
            </a:r>
            <a:endParaRPr lang="zh-CN" altLang="en-US" sz="1400"/>
          </a:p>
          <a:p>
            <a:r>
              <a:rPr lang="zh-CN" altLang="en-US" sz="1400"/>
              <a:t>  for (int i = 0; i &lt; 10; i++) {</a:t>
            </a:r>
            <a:endParaRPr lang="zh-CN" altLang="en-US" sz="1400"/>
          </a:p>
          <a:p>
            <a:r>
              <a:rPr lang="zh-CN" altLang="en-US" sz="1400"/>
              <a:t>    for (int j = 0; j &lt; 10; j++) {</a:t>
            </a:r>
            <a:endParaRPr lang="zh-CN" altLang="en-US" sz="1400"/>
          </a:p>
          <a:p>
            <a:r>
              <a:rPr lang="zh-CN" altLang="en-US" sz="1400"/>
              <a:t>      Serial.print(maze[i][j]);blueTooth.println(</a:t>
            </a:r>
            <a:r>
              <a:rPr lang="zh-CN" altLang="en-US" sz="1400">
                <a:sym typeface="+mn-ea"/>
              </a:rPr>
              <a:t>maze[i][j]</a:t>
            </a:r>
            <a:r>
              <a:rPr lang="zh-CN" altLang="en-US" sz="1400"/>
              <a:t>);</a:t>
            </a:r>
            <a:endParaRPr lang="zh-CN" altLang="en-US" sz="1400"/>
          </a:p>
          <a:p>
            <a:r>
              <a:rPr lang="zh-CN" altLang="en-US" sz="1400"/>
              <a:t>      Serial.print("\t");</a:t>
            </a:r>
            <a:endParaRPr lang="zh-CN" altLang="en-US" sz="1400"/>
          </a:p>
          <a:p>
            <a:r>
              <a:rPr lang="zh-CN" altLang="en-US" sz="1400"/>
              <a:t>    }</a:t>
            </a:r>
            <a:endParaRPr lang="zh-CN" altLang="en-US" sz="1400"/>
          </a:p>
          <a:p>
            <a:r>
              <a:rPr lang="zh-CN" altLang="en-US" sz="1400"/>
              <a:t>    Serial.println(); </a:t>
            </a:r>
            <a:endParaRPr lang="zh-CN" altLang="en-US" sz="1400"/>
          </a:p>
          <a:p>
            <a:r>
              <a:rPr lang="zh-CN" altLang="en-US" sz="1400"/>
              <a:t> </a:t>
            </a:r>
            <a:r>
              <a:rPr lang="en-US" altLang="zh-CN" sz="1400"/>
              <a:t>  state=3;</a:t>
            </a:r>
            <a:endParaRPr lang="zh-CN" altLang="en-US" sz="1400"/>
          </a:p>
          <a:p>
            <a:r>
              <a:rPr lang="zh-CN" altLang="en-US" sz="1400"/>
              <a:t>  }</a:t>
            </a:r>
            <a:endParaRPr lang="zh-CN" altLang="en-US" sz="1400"/>
          </a:p>
          <a:p>
            <a:r>
              <a:rPr lang="zh-CN" altLang="en-US" sz="1400"/>
              <a:t>  </a:t>
            </a:r>
            <a:r>
              <a:rPr lang="en-US" altLang="zh-CN" sz="1400"/>
              <a:t>else if(state==3)</a:t>
            </a:r>
            <a:endParaRPr lang="en-US" altLang="zh-CN" sz="1400"/>
          </a:p>
          <a:p>
            <a:r>
              <a:rPr lang="en-US" altLang="en-US" sz="1400"/>
              <a:t>.............</a:t>
            </a:r>
            <a:r>
              <a:rPr lang="zh-CN" altLang="en-US" sz="1400"/>
              <a:t>}</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2058670" cy="36830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Stopping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101" name="图片 100"/>
          <p:cNvPicPr/>
          <p:nvPr>
            <p:custDataLst>
              <p:tags r:id="rId4"/>
            </p:custDataLst>
          </p:nvPr>
        </p:nvPicPr>
        <p:blipFill>
          <a:blip r:embed="rId5"/>
          <a:stretch>
            <a:fillRect/>
          </a:stretch>
        </p:blipFill>
        <p:spPr>
          <a:xfrm>
            <a:off x="3853180" y="2005965"/>
            <a:ext cx="3524250" cy="43376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1717040" y="4051766"/>
            <a:ext cx="8363162" cy="2646045"/>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During the initialization process, a 10x10 array is created for the maze, and all its data is set to zero.</a:t>
            </a:r>
            <a:endPar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The car has attributes for four directions: east, south, west, and north.</a:t>
            </a:r>
            <a:endPar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Each time the car moves forward, it updates the map based on its current direction.</a:t>
            </a:r>
            <a:endPar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Each time the car changes direction, it updates its direction attribute according to the current direction and the new </a:t>
            </a:r>
            <a:r>
              <a:rPr 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changing</a:t>
            </a: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t>
            </a:r>
            <a:endPar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When the car finishes its operation, it returns the map data.</a:t>
            </a:r>
            <a:endParaRPr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
        <p:nvSpPr>
          <p:cNvPr id="7" name="矩形 6"/>
          <p:cNvSpPr/>
          <p:nvPr>
            <p:custDataLst>
              <p:tags r:id="rId4"/>
            </p:custDataLst>
          </p:nvPr>
        </p:nvSpPr>
        <p:spPr>
          <a:xfrm>
            <a:off x="4360507" y="1374814"/>
            <a:ext cx="2733675" cy="368300"/>
          </a:xfrm>
          <a:prstGeom prst="rect">
            <a:avLst/>
          </a:prstGeom>
        </p:spPr>
        <p:txBody>
          <a:bodyPr wrap="none">
            <a:spAutoFit/>
          </a:bodyPr>
          <a:p>
            <a:pPr algn="l"/>
            <a:r>
              <a:rPr lang="en-US" altLang="zh-CN" b="1" dirty="0">
                <a:solidFill>
                  <a:srgbClr val="0073D2"/>
                </a:solidFill>
                <a:latin typeface="Arial Black" panose="020B0A04020102020204" charset="0"/>
                <a:ea typeface="思源黑体 CN Light" panose="020B0300000000000000" pitchFamily="34" charset="-122"/>
                <a:cs typeface="Arial Black" panose="020B0A04020102020204" charset="0"/>
              </a:rPr>
              <a:t>Maze Mapping</a:t>
            </a:r>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9" name="图片 8"/>
          <p:cNvPicPr>
            <a:picLocks noChangeAspect="1"/>
          </p:cNvPicPr>
          <p:nvPr>
            <p:custDataLst>
              <p:tags r:id="rId5"/>
            </p:custDataLst>
          </p:nvPr>
        </p:nvPicPr>
        <p:blipFill>
          <a:blip r:embed="rId6"/>
          <a:stretch>
            <a:fillRect/>
          </a:stretch>
        </p:blipFill>
        <p:spPr>
          <a:xfrm>
            <a:off x="2651760" y="1913890"/>
            <a:ext cx="64160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2733675" cy="368300"/>
          </a:xfrm>
          <a:prstGeom prst="rect">
            <a:avLst/>
          </a:prstGeom>
        </p:spPr>
        <p:txBody>
          <a:bodyPr wrap="none">
            <a:spAutoFit/>
          </a:bodyPr>
          <a:p>
            <a:pPr algn="l"/>
            <a:r>
              <a:rPr lang="en-US" altLang="zh-CN" b="1" dirty="0">
                <a:solidFill>
                  <a:srgbClr val="0073D2"/>
                </a:solidFill>
                <a:latin typeface="Arial Black" panose="020B0A04020102020204" charset="0"/>
                <a:ea typeface="思源黑体 CN Light" panose="020B0300000000000000" pitchFamily="34" charset="-122"/>
                <a:cs typeface="Arial Black" panose="020B0A04020102020204" charset="0"/>
              </a:rPr>
              <a:t>Maze Mapping</a:t>
            </a:r>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sp>
        <p:nvSpPr>
          <p:cNvPr id="6" name="文本框 5"/>
          <p:cNvSpPr txBox="1"/>
          <p:nvPr/>
        </p:nvSpPr>
        <p:spPr>
          <a:xfrm>
            <a:off x="111760" y="3058795"/>
            <a:ext cx="6096000" cy="1753235"/>
          </a:xfrm>
          <a:prstGeom prst="rect">
            <a:avLst/>
          </a:prstGeom>
          <a:noFill/>
        </p:spPr>
        <p:txBody>
          <a:bodyPr wrap="square" rtlCol="0" anchor="t">
            <a:spAutoFit/>
          </a:bodyPr>
          <a:p>
            <a:r>
              <a:rPr lang="zh-CN" altLang="en-US"/>
              <a:t>  // Initialise the maze map array</a:t>
            </a:r>
            <a:endParaRPr lang="zh-CN" altLang="en-US"/>
          </a:p>
          <a:p>
            <a:r>
              <a:rPr lang="zh-CN" altLang="en-US"/>
              <a:t>  for (int i = 0; i &lt; mazeSizeX; i++) {</a:t>
            </a:r>
            <a:endParaRPr lang="zh-CN" altLang="en-US"/>
          </a:p>
          <a:p>
            <a:r>
              <a:rPr lang="zh-CN" altLang="en-US"/>
              <a:t>    for (int j = 0; j &lt; mazeSizeY; j++) {</a:t>
            </a:r>
            <a:endParaRPr lang="zh-CN" altLang="en-US"/>
          </a:p>
          <a:p>
            <a:r>
              <a:rPr lang="zh-CN" altLang="en-US"/>
              <a:t>      maze[i][j] = 0;  // 0 for unexplored locations</a:t>
            </a:r>
            <a:endParaRPr lang="zh-CN" altLang="en-US"/>
          </a:p>
          <a:p>
            <a:r>
              <a:rPr lang="zh-CN" altLang="en-US"/>
              <a:t>    }</a:t>
            </a:r>
            <a:endParaRPr lang="zh-CN" altLang="en-US"/>
          </a:p>
          <a:p>
            <a:r>
              <a:rPr lang="zh-CN" altLang="en-US"/>
              <a:t>  }</a:t>
            </a:r>
            <a:endParaRPr lang="zh-CN" altLang="en-US"/>
          </a:p>
        </p:txBody>
      </p:sp>
      <p:sp>
        <p:nvSpPr>
          <p:cNvPr id="8" name="文本框 7"/>
          <p:cNvSpPr txBox="1"/>
          <p:nvPr/>
        </p:nvSpPr>
        <p:spPr>
          <a:xfrm>
            <a:off x="5546090" y="2175510"/>
            <a:ext cx="7101840" cy="1476375"/>
          </a:xfrm>
          <a:prstGeom prst="rect">
            <a:avLst/>
          </a:prstGeom>
          <a:noFill/>
        </p:spPr>
        <p:txBody>
          <a:bodyPr wrap="square" rtlCol="0" anchor="t">
            <a:spAutoFit/>
          </a:bodyPr>
          <a:p>
            <a:r>
              <a:rPr lang="zh-CN" altLang="en-US"/>
              <a:t>  // </a:t>
            </a:r>
            <a:r>
              <a:rPr lang="en-US" altLang="zh-CN"/>
              <a:t>Turn left</a:t>
            </a:r>
            <a:endParaRPr lang="zh-CN" altLang="en-US"/>
          </a:p>
          <a:p>
            <a:r>
              <a:rPr lang="zh-CN" altLang="en-US"/>
              <a:t>  recordMove(TURNLEFT);  </a:t>
            </a:r>
            <a:endParaRPr lang="zh-CN" altLang="en-US"/>
          </a:p>
          <a:p>
            <a:r>
              <a:rPr lang="zh-CN" altLang="en-US"/>
              <a:t> currentDirection = (currentDirection + 3) % 4; // Updating the </a:t>
            </a:r>
            <a:r>
              <a:rPr lang="en-US" altLang="zh-CN"/>
              <a:t>   direction</a:t>
            </a:r>
            <a:r>
              <a:rPr lang="zh-CN" altLang="en-US"/>
              <a:t> of the trolley </a:t>
            </a:r>
            <a:endParaRPr lang="zh-CN" altLang="en-US"/>
          </a:p>
          <a:p>
            <a:endParaRPr lang="zh-CN" altLang="en-US"/>
          </a:p>
        </p:txBody>
      </p:sp>
      <p:sp>
        <p:nvSpPr>
          <p:cNvPr id="10" name="文本框 9"/>
          <p:cNvSpPr txBox="1"/>
          <p:nvPr/>
        </p:nvSpPr>
        <p:spPr>
          <a:xfrm>
            <a:off x="5457190" y="4289425"/>
            <a:ext cx="6096000" cy="922020"/>
          </a:xfrm>
          <a:prstGeom prst="rect">
            <a:avLst/>
          </a:prstGeom>
          <a:noFill/>
        </p:spPr>
        <p:txBody>
          <a:bodyPr wrap="square" rtlCol="0" anchor="t">
            <a:spAutoFit/>
          </a:bodyPr>
          <a:p>
            <a:r>
              <a:rPr lang="zh-CN" altLang="en-US"/>
              <a:t>    // </a:t>
            </a:r>
            <a:r>
              <a:rPr lang="en-US" altLang="zh-CN"/>
              <a:t>Forward</a:t>
            </a:r>
            <a:endParaRPr lang="zh-CN" altLang="en-US"/>
          </a:p>
          <a:p>
            <a:r>
              <a:rPr lang="zh-CN" altLang="en-US"/>
              <a:t>    recordMove(FORWARD);  </a:t>
            </a:r>
            <a:endParaRPr lang="zh-CN" altLang="en-US"/>
          </a:p>
          <a:p>
            <a:r>
              <a:rPr lang="zh-CN" altLang="en-US"/>
              <a:t>    updatePosition(</a:t>
            </a:r>
            <a:r>
              <a:rPr lang="en-US" altLang="zh-CN"/>
              <a:t>currentDirection</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2733675" cy="368300"/>
          </a:xfrm>
          <a:prstGeom prst="rect">
            <a:avLst/>
          </a:prstGeom>
        </p:spPr>
        <p:txBody>
          <a:bodyPr wrap="none">
            <a:spAutoFit/>
          </a:bodyPr>
          <a:p>
            <a:pPr algn="l"/>
            <a:r>
              <a:rPr lang="en-US" altLang="zh-CN" b="1" dirty="0">
                <a:solidFill>
                  <a:srgbClr val="0073D2"/>
                </a:solidFill>
                <a:latin typeface="Arial Black" panose="020B0A04020102020204" charset="0"/>
                <a:ea typeface="思源黑体 CN Light" panose="020B0300000000000000" pitchFamily="34" charset="-122"/>
                <a:cs typeface="Arial Black" panose="020B0A04020102020204" charset="0"/>
              </a:rPr>
              <a:t>Maze Mapping</a:t>
            </a:r>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pic>
        <p:nvPicPr>
          <p:cNvPr id="102" name="图片 101"/>
          <p:cNvPicPr/>
          <p:nvPr>
            <p:custDataLst>
              <p:tags r:id="rId4"/>
            </p:custDataLst>
          </p:nvPr>
        </p:nvPicPr>
        <p:blipFill>
          <a:blip r:embed="rId5"/>
          <a:stretch>
            <a:fillRect/>
          </a:stretch>
        </p:blipFill>
        <p:spPr>
          <a:xfrm>
            <a:off x="3515360" y="2101215"/>
            <a:ext cx="4424045" cy="38569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239000" cy="321945"/>
          </a:xfrm>
          <a:prstGeom prst="rect">
            <a:avLst/>
          </a:prstGeom>
          <a:noFill/>
        </p:spPr>
        <p:txBody>
          <a:bodyPr wrap="none" rtlCol="0">
            <a:spAutoFit/>
          </a:bodyPr>
          <a:lstStyle/>
          <a:p>
            <a:pPr>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running logic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3126740" cy="645160"/>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Treasure Hunting Logic</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sp>
        <p:nvSpPr>
          <p:cNvPr id="61" name="矩形 60"/>
          <p:cNvSpPr/>
          <p:nvPr>
            <p:custDataLst>
              <p:tags r:id="rId4"/>
            </p:custDataLst>
          </p:nvPr>
        </p:nvSpPr>
        <p:spPr>
          <a:xfrm>
            <a:off x="1876425" y="4559766"/>
            <a:ext cx="8363162" cy="891540"/>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Utilizing the car's color recognition module, it performs a color recognition process each time it runs.</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When a change in color is detected, the car will come to a prolonged stop to take a photograph.</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pic>
        <p:nvPicPr>
          <p:cNvPr id="9" name="图片 8"/>
          <p:cNvPicPr>
            <a:picLocks noChangeAspect="1"/>
          </p:cNvPicPr>
          <p:nvPr>
            <p:custDataLst>
              <p:tags r:id="rId5"/>
            </p:custDataLst>
          </p:nvPr>
        </p:nvPicPr>
        <p:blipFill>
          <a:blip r:embed="rId6"/>
          <a:stretch>
            <a:fillRect/>
          </a:stretch>
        </p:blipFill>
        <p:spPr>
          <a:xfrm>
            <a:off x="2651760" y="1913890"/>
            <a:ext cx="64160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iterate type="lt">
                                    <p:tmPct val="20000"/>
                                  </p:iterate>
                                  <p:childTnLst>
                                    <p:set>
                                      <p:cBhvr>
                                        <p:cTn id="9" dur="1" fill="hold">
                                          <p:stCondLst>
                                            <p:cond delay="0"/>
                                          </p:stCondLst>
                                        </p:cTn>
                                        <p:tgtEl>
                                          <p:spTgt spid="61"/>
                                        </p:tgtEl>
                                        <p:attrNameLst>
                                          <p:attrName>style.visibility</p:attrName>
                                        </p:attrNameLst>
                                      </p:cBhvr>
                                      <p:to>
                                        <p:strVal val="visible"/>
                                      </p:to>
                                    </p:set>
                                    <p:animEffect transition="in" filter="fade">
                                      <p:cBhvr>
                                        <p:cTn id="10" dur="1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27" name="图片 1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780" y="81915"/>
            <a:ext cx="12192000" cy="4330700"/>
          </a:xfrm>
          <a:prstGeom prst="rect">
            <a:avLst/>
          </a:prstGeom>
        </p:spPr>
      </p:pic>
      <p:sp>
        <p:nvSpPr>
          <p:cNvPr id="23" name="文本框 22"/>
          <p:cNvSpPr txBox="1"/>
          <p:nvPr/>
        </p:nvSpPr>
        <p:spPr>
          <a:xfrm>
            <a:off x="603250" y="461804"/>
            <a:ext cx="1943100" cy="521970"/>
          </a:xfrm>
          <a:prstGeom prst="rect">
            <a:avLst/>
          </a:prstGeom>
          <a:noFill/>
        </p:spPr>
        <p:txBody>
          <a:bodyPr wrap="none" rtlCol="0">
            <a:spAutoFit/>
          </a:bodyPr>
          <a:lstStyle/>
          <a:p>
            <a:pPr algn="l"/>
            <a:r>
              <a:rPr lang="en-US" altLang="zh-CN" sz="2800"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sym typeface="+mn-ea"/>
              </a:rPr>
              <a:t>Contents</a:t>
            </a:r>
            <a:endParaRPr lang="zh-CN" altLang="en-US" sz="2800"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p:txBody>
      </p:sp>
      <p:sp>
        <p:nvSpPr>
          <p:cNvPr id="24" name="文本框 23"/>
          <p:cNvSpPr txBox="1"/>
          <p:nvPr/>
        </p:nvSpPr>
        <p:spPr>
          <a:xfrm>
            <a:off x="603250" y="1037411"/>
            <a:ext cx="5892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目录</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5" name="直接连接符 24"/>
          <p:cNvCxnSpPr/>
          <p:nvPr/>
        </p:nvCxnSpPr>
        <p:spPr>
          <a:xfrm>
            <a:off x="710406" y="1006455"/>
            <a:ext cx="12925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835501" y="1728470"/>
            <a:ext cx="7208520" cy="3811270"/>
            <a:chOff x="913606" y="2466975"/>
            <a:chExt cx="7208520" cy="3811270"/>
          </a:xfrm>
        </p:grpSpPr>
        <p:sp>
          <p:nvSpPr>
            <p:cNvPr id="87" name="矩形 86"/>
            <p:cNvSpPr/>
            <p:nvPr/>
          </p:nvSpPr>
          <p:spPr>
            <a:xfrm>
              <a:off x="913606" y="2466975"/>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1" name="图片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455" y="2604710"/>
              <a:ext cx="762000" cy="762000"/>
            </a:xfrm>
            <a:prstGeom prst="rect">
              <a:avLst/>
            </a:prstGeom>
          </p:spPr>
        </p:pic>
        <p:sp>
          <p:nvSpPr>
            <p:cNvPr id="103" name="矩形 102"/>
            <p:cNvSpPr/>
            <p:nvPr/>
          </p:nvSpPr>
          <p:spPr>
            <a:xfrm>
              <a:off x="1110456" y="3265805"/>
              <a:ext cx="1979930" cy="553085"/>
            </a:xfrm>
            <a:prstGeom prst="rect">
              <a:avLst/>
            </a:prstGeom>
          </p:spPr>
          <p:txBody>
            <a:bodyPr wrap="square">
              <a:spAutoFit/>
            </a:bodyPr>
            <a:lstStyle/>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Team </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Profile</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p:txBody>
        </p:sp>
        <p:cxnSp>
          <p:nvCxnSpPr>
            <p:cNvPr id="104" name="直接连接符 103"/>
            <p:cNvCxnSpPr/>
            <p:nvPr/>
          </p:nvCxnSpPr>
          <p:spPr>
            <a:xfrm>
              <a:off x="2033165" y="2645618"/>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2111148" y="2672469"/>
              <a:ext cx="951230" cy="922020"/>
            </a:xfrm>
            <a:prstGeom prst="rect">
              <a:avLst/>
            </a:prstGeom>
            <a:noFill/>
          </p:spPr>
          <p:txBody>
            <a:bodyPr wrap="none" rtlCol="0">
              <a:spAutoFit/>
            </a:bodyPr>
            <a:lstStyle/>
            <a:p>
              <a:pPr algn="l">
                <a:lnSpc>
                  <a:spcPct val="150000"/>
                </a:lnSpc>
              </a:pPr>
              <a:r>
                <a:rPr lang="zh-CN" altLang="en-US" sz="1200" b="1" dirty="0" smtClean="0">
                  <a:solidFill>
                    <a:schemeClr val="tx1"/>
                  </a:solidFill>
                  <a:latin typeface="思源黑体 CN Light" panose="020B0300000000000000" pitchFamily="34" charset="-122"/>
                  <a:ea typeface="思源黑体 CN Light" panose="020B0300000000000000" pitchFamily="34" charset="-122"/>
                </a:rPr>
                <a:t>Telecom</a:t>
              </a:r>
              <a:endParaRPr lang="zh-CN" altLang="en-US" sz="1200" b="1" dirty="0" smtClean="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r>
                <a:rPr lang="zh-CN" altLang="en-US" sz="1200" b="1" dirty="0">
                  <a:solidFill>
                    <a:schemeClr val="tx1"/>
                  </a:solidFill>
                  <a:latin typeface="思源黑体 CN Light" panose="020B0300000000000000" pitchFamily="34" charset="-122"/>
                  <a:ea typeface="思源黑体 CN Light" panose="020B0300000000000000" pitchFamily="34" charset="-122"/>
                </a:rPr>
                <a:t>IoT</a:t>
              </a:r>
              <a:endParaRPr lang="zh-CN" altLang="en-US" sz="1200" b="1" dirty="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r>
                <a:rPr lang="zh-CN" altLang="en-US" sz="1200" b="1" dirty="0">
                  <a:solidFill>
                    <a:schemeClr val="tx1"/>
                  </a:solidFill>
                  <a:latin typeface="思源黑体 CN Light" panose="020B0300000000000000" pitchFamily="34" charset="-122"/>
                  <a:ea typeface="思源黑体 CN Light" panose="020B0300000000000000" pitchFamily="34" charset="-122"/>
                </a:rPr>
                <a:t>E-Commerce</a:t>
              </a:r>
              <a:endParaRPr lang="zh-CN" altLang="en-US" sz="1200" b="1" dirty="0">
                <a:solidFill>
                  <a:schemeClr val="tx1"/>
                </a:solidFill>
                <a:latin typeface="思源黑体 CN Light" panose="020B0300000000000000" pitchFamily="34" charset="-122"/>
                <a:ea typeface="思源黑体 CN Light" panose="020B0300000000000000" pitchFamily="34" charset="-122"/>
              </a:endParaRPr>
            </a:p>
          </p:txBody>
        </p:sp>
        <p:sp>
          <p:nvSpPr>
            <p:cNvPr id="7" name="矩形 6"/>
            <p:cNvSpPr/>
            <p:nvPr/>
          </p:nvSpPr>
          <p:spPr>
            <a:xfrm>
              <a:off x="6558121" y="4886325"/>
              <a:ext cx="1264285"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970" y="4935160"/>
              <a:ext cx="762000" cy="762000"/>
            </a:xfrm>
            <a:prstGeom prst="rect">
              <a:avLst/>
            </a:prstGeom>
          </p:spPr>
        </p:pic>
        <p:sp>
          <p:nvSpPr>
            <p:cNvPr id="9" name="矩形 8"/>
            <p:cNvSpPr/>
            <p:nvPr/>
          </p:nvSpPr>
          <p:spPr>
            <a:xfrm>
              <a:off x="6142196" y="5633085"/>
              <a:ext cx="1979930" cy="645160"/>
            </a:xfrm>
            <a:prstGeom prst="rect">
              <a:avLst/>
            </a:prstGeom>
          </p:spPr>
          <p:txBody>
            <a:bodyPr wrap="square">
              <a:spAutoFit/>
            </a:bodyPr>
            <a:p>
              <a:pPr algn="ctr">
                <a:lnSpc>
                  <a:spcPct val="1000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Summary</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gn="ctr">
                <a:lnSpc>
                  <a:spcPct val="100000"/>
                </a:lnSpc>
              </a:pPr>
              <a:r>
                <a:rPr lang="en-US" altLang="zh-CN"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&amp;</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gn="ctr">
                <a:lnSpc>
                  <a:spcPct val="100000"/>
                </a:lnSpc>
              </a:pPr>
              <a:r>
                <a:rPr lang="en-US" altLang="zh-CN"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E</a:t>
              </a: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xperience</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p:txBody>
        </p:sp>
        <p:cxnSp>
          <p:nvCxnSpPr>
            <p:cNvPr id="11" name="直接连接符 10"/>
            <p:cNvCxnSpPr/>
            <p:nvPr/>
          </p:nvCxnSpPr>
          <p:spPr>
            <a:xfrm>
              <a:off x="7714510" y="5049728"/>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rot="0">
            <a:off x="4199890" y="1737360"/>
            <a:ext cx="2413635" cy="1343025"/>
            <a:chOff x="3529806" y="3977460"/>
            <a:chExt cx="2413794" cy="1343025"/>
          </a:xfrm>
        </p:grpSpPr>
        <p:sp>
          <p:nvSpPr>
            <p:cNvPr id="92" name="矩形 91"/>
            <p:cNvSpPr/>
            <p:nvPr/>
          </p:nvSpPr>
          <p:spPr>
            <a:xfrm>
              <a:off x="3529806" y="3977460"/>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493" y="4044542"/>
              <a:ext cx="762000" cy="762000"/>
            </a:xfrm>
            <a:prstGeom prst="rect">
              <a:avLst/>
            </a:prstGeom>
          </p:spPr>
        </p:pic>
        <p:cxnSp>
          <p:nvCxnSpPr>
            <p:cNvPr id="119" name="直接连接符 118"/>
            <p:cNvCxnSpPr/>
            <p:nvPr/>
          </p:nvCxnSpPr>
          <p:spPr>
            <a:xfrm>
              <a:off x="4656247" y="4131880"/>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4707560" y="4166351"/>
              <a:ext cx="1028133" cy="922020"/>
            </a:xfrm>
            <a:prstGeom prst="rect">
              <a:avLst/>
            </a:prstGeom>
            <a:noFill/>
          </p:spPr>
          <p:txBody>
            <a:bodyPr wrap="none" rtlCol="0">
              <a:spAutoFit/>
            </a:bodyPr>
            <a:lstStyle/>
            <a:p>
              <a:pPr algn="l">
                <a:lnSpc>
                  <a:spcPct val="150000"/>
                </a:lnSpc>
              </a:pPr>
              <a:r>
                <a:rPr lang="zh-CN" sz="1200" b="1" dirty="0">
                  <a:solidFill>
                    <a:schemeClr val="tx1"/>
                  </a:solidFill>
                  <a:latin typeface="思源黑体 CN Light" panose="020B0300000000000000" pitchFamily="34" charset="-122"/>
                  <a:ea typeface="思源黑体 CN Light" panose="020B0300000000000000" pitchFamily="34" charset="-122"/>
                </a:rPr>
                <a:t>Gantt chart</a:t>
              </a:r>
              <a:endParaRPr lang="zh-CN" sz="1200" b="1" dirty="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endParaRPr lang="zh-CN" sz="1200" b="1" dirty="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r>
                <a:rPr lang="en-US" altLang="zh-CN" sz="1200" b="1" dirty="0">
                  <a:solidFill>
                    <a:schemeClr val="tx1"/>
                  </a:solidFill>
                  <a:latin typeface="思源黑体 CN Light" panose="020B0300000000000000" pitchFamily="34" charset="-122"/>
                  <a:ea typeface="思源黑体 CN Light" panose="020B0300000000000000" pitchFamily="34" charset="-122"/>
                </a:rPr>
                <a:t>Time line</a:t>
              </a:r>
              <a:endParaRPr lang="en-US" altLang="zh-CN" sz="1200" b="1" dirty="0">
                <a:solidFill>
                  <a:schemeClr val="tx1"/>
                </a:solidFill>
                <a:latin typeface="思源黑体 CN Light" panose="020B0300000000000000" pitchFamily="34" charset="-122"/>
                <a:ea typeface="思源黑体 CN Light" panose="020B0300000000000000" pitchFamily="34" charset="-122"/>
              </a:endParaRPr>
            </a:p>
          </p:txBody>
        </p:sp>
      </p:grpSp>
      <p:grpSp>
        <p:nvGrpSpPr>
          <p:cNvPr id="13" name="组合 12"/>
          <p:cNvGrpSpPr/>
          <p:nvPr/>
        </p:nvGrpSpPr>
        <p:grpSpPr>
          <a:xfrm>
            <a:off x="7952105" y="1737360"/>
            <a:ext cx="2790190" cy="1343025"/>
            <a:chOff x="12523" y="2736"/>
            <a:chExt cx="4394" cy="2115"/>
          </a:xfrm>
        </p:grpSpPr>
        <p:grpSp>
          <p:nvGrpSpPr>
            <p:cNvPr id="135" name="组合 134"/>
            <p:cNvGrpSpPr/>
            <p:nvPr/>
          </p:nvGrpSpPr>
          <p:grpSpPr>
            <a:xfrm>
              <a:off x="12523" y="2736"/>
              <a:ext cx="4394" cy="2115"/>
              <a:chOff x="4129881" y="1800224"/>
              <a:chExt cx="2790190" cy="1343025"/>
            </a:xfrm>
          </p:grpSpPr>
          <p:sp>
            <p:nvSpPr>
              <p:cNvPr id="88" name="矩形 87"/>
              <p:cNvSpPr/>
              <p:nvPr/>
            </p:nvSpPr>
            <p:spPr>
              <a:xfrm>
                <a:off x="4129881" y="1800224"/>
                <a:ext cx="2790190"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831" y="1929070"/>
                <a:ext cx="762000" cy="762000"/>
              </a:xfrm>
              <a:prstGeom prst="rect">
                <a:avLst/>
              </a:prstGeom>
            </p:spPr>
          </p:pic>
          <p:cxnSp>
            <p:nvCxnSpPr>
              <p:cNvPr id="107" name="直接连接符 106"/>
              <p:cNvCxnSpPr/>
              <p:nvPr/>
            </p:nvCxnSpPr>
            <p:spPr>
              <a:xfrm>
                <a:off x="5137939" y="2033919"/>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5304378" y="2033659"/>
                <a:ext cx="874395" cy="922020"/>
              </a:xfrm>
              <a:prstGeom prst="rect">
                <a:avLst/>
              </a:prstGeom>
              <a:noFill/>
            </p:spPr>
            <p:txBody>
              <a:bodyPr wrap="none" rtlCol="0">
                <a:spAutoFit/>
              </a:bodyPr>
              <a:lstStyle/>
              <a:p>
                <a:pPr>
                  <a:lnSpc>
                    <a:spcPct val="150000"/>
                  </a:lnSpc>
                </a:pPr>
                <a:r>
                  <a:rPr lang="en-US" altLang="zh-CN" sz="1200" b="1" dirty="0">
                    <a:solidFill>
                      <a:schemeClr val="tx1"/>
                    </a:solidFill>
                    <a:latin typeface="思源黑体 CN Light" panose="020B0300000000000000" pitchFamily="34" charset="-122"/>
                    <a:ea typeface="思源黑体 CN Light" panose="020B0300000000000000" pitchFamily="34" charset="-122"/>
                  </a:rPr>
                  <a:t>Apperance</a:t>
                </a:r>
                <a:endParaRPr lang="en-US" altLang="zh-CN" sz="1200" b="1" dirty="0">
                  <a:solidFill>
                    <a:schemeClr val="tx1"/>
                  </a:solidFill>
                  <a:latin typeface="思源黑体 CN Light" panose="020B0300000000000000" pitchFamily="34" charset="-122"/>
                  <a:ea typeface="思源黑体 CN Light" panose="020B0300000000000000" pitchFamily="34" charset="-122"/>
                </a:endParaRPr>
              </a:p>
              <a:p>
                <a:pPr>
                  <a:lnSpc>
                    <a:spcPct val="150000"/>
                  </a:lnSpc>
                </a:pPr>
                <a:r>
                  <a:rPr lang="en-US" altLang="zh-CN" sz="1200" b="1" dirty="0" smtClean="0">
                    <a:solidFill>
                      <a:schemeClr val="tx1"/>
                    </a:solidFill>
                    <a:latin typeface="思源黑体 CN Light" panose="020B0300000000000000" pitchFamily="34" charset="-122"/>
                    <a:ea typeface="思源黑体 CN Light" panose="020B0300000000000000" pitchFamily="34" charset="-122"/>
                  </a:rPr>
                  <a:t>Hardware</a:t>
                </a:r>
                <a:endParaRPr lang="en-US" altLang="zh-CN" sz="1200" b="1" dirty="0" smtClean="0">
                  <a:solidFill>
                    <a:schemeClr val="tx1"/>
                  </a:solidFill>
                  <a:latin typeface="思源黑体 CN Light" panose="020B0300000000000000" pitchFamily="34" charset="-122"/>
                  <a:ea typeface="思源黑体 CN Light" panose="020B0300000000000000" pitchFamily="34" charset="-122"/>
                </a:endParaRPr>
              </a:p>
              <a:p>
                <a:pPr>
                  <a:lnSpc>
                    <a:spcPct val="150000"/>
                  </a:lnSpc>
                </a:pPr>
                <a:r>
                  <a:rPr lang="en-US" altLang="zh-CN" sz="1200" b="1" dirty="0" smtClean="0">
                    <a:solidFill>
                      <a:schemeClr val="tx1"/>
                    </a:solidFill>
                    <a:latin typeface="思源黑体 CN Light" panose="020B0300000000000000" pitchFamily="34" charset="-122"/>
                    <a:ea typeface="思源黑体 CN Light" panose="020B0300000000000000" pitchFamily="34" charset="-122"/>
                  </a:rPr>
                  <a:t>Logic</a:t>
                </a:r>
                <a:endParaRPr lang="en-US" altLang="zh-CN" sz="1200" b="1" dirty="0" smtClean="0">
                  <a:solidFill>
                    <a:schemeClr val="tx1"/>
                  </a:solidFill>
                  <a:latin typeface="思源黑体 CN Light" panose="020B0300000000000000" pitchFamily="34" charset="-122"/>
                  <a:ea typeface="思源黑体 CN Light" panose="020B0300000000000000" pitchFamily="34" charset="-122"/>
                </a:endParaRPr>
              </a:p>
            </p:txBody>
          </p:sp>
        </p:grpSp>
        <p:sp>
          <p:nvSpPr>
            <p:cNvPr id="4" name="矩形 3"/>
            <p:cNvSpPr/>
            <p:nvPr>
              <p:custDataLst>
                <p:tags r:id="rId5"/>
              </p:custDataLst>
            </p:nvPr>
          </p:nvSpPr>
          <p:spPr>
            <a:xfrm>
              <a:off x="12681" y="3926"/>
              <a:ext cx="3118" cy="871"/>
            </a:xfrm>
            <a:prstGeom prst="rect">
              <a:avLst/>
            </a:prstGeom>
          </p:spPr>
          <p:txBody>
            <a:bodyPr wrap="square">
              <a:spAutoFit/>
            </a:bodyPr>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Design</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Ideas</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p:txBody>
        </p:sp>
      </p:grpSp>
      <p:grpSp>
        <p:nvGrpSpPr>
          <p:cNvPr id="14" name="组合 13"/>
          <p:cNvGrpSpPr/>
          <p:nvPr/>
        </p:nvGrpSpPr>
        <p:grpSpPr>
          <a:xfrm>
            <a:off x="2940050" y="4150995"/>
            <a:ext cx="2041525" cy="1343025"/>
            <a:chOff x="4630" y="6537"/>
            <a:chExt cx="3215" cy="2115"/>
          </a:xfrm>
        </p:grpSpPr>
        <p:grpSp>
          <p:nvGrpSpPr>
            <p:cNvPr id="129" name="组合 128"/>
            <p:cNvGrpSpPr/>
            <p:nvPr/>
          </p:nvGrpSpPr>
          <p:grpSpPr>
            <a:xfrm>
              <a:off x="4630" y="6537"/>
              <a:ext cx="1985" cy="2115"/>
              <a:chOff x="913606" y="3977461"/>
              <a:chExt cx="1260558" cy="1343025"/>
            </a:xfrm>
          </p:grpSpPr>
          <p:sp>
            <p:nvSpPr>
              <p:cNvPr id="91" name="矩形 90"/>
              <p:cNvSpPr/>
              <p:nvPr/>
            </p:nvSpPr>
            <p:spPr>
              <a:xfrm>
                <a:off x="913606" y="3977461"/>
                <a:ext cx="1260558"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165" y="4084002"/>
                <a:ext cx="762000" cy="762000"/>
              </a:xfrm>
              <a:prstGeom prst="rect">
                <a:avLst/>
              </a:prstGeom>
            </p:spPr>
          </p:pic>
          <p:cxnSp>
            <p:nvCxnSpPr>
              <p:cNvPr id="116" name="直接连接符 115"/>
              <p:cNvCxnSpPr/>
              <p:nvPr/>
            </p:nvCxnSpPr>
            <p:spPr>
              <a:xfrm>
                <a:off x="2023121" y="4122357"/>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custDataLst>
                <p:tags r:id="rId7"/>
              </p:custDataLst>
            </p:nvPr>
          </p:nvSpPr>
          <p:spPr>
            <a:xfrm>
              <a:off x="4727" y="7771"/>
              <a:ext cx="3118" cy="871"/>
            </a:xfrm>
            <a:prstGeom prst="rect">
              <a:avLst/>
            </a:prstGeom>
          </p:spPr>
          <p:txBody>
            <a:bodyPr wrap="square">
              <a:spAutoFit/>
            </a:bodyPr>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Function</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nSpc>
                  <a:spcPts val="18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Show</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p:txBody>
        </p:sp>
      </p:grpSp>
      <p:sp>
        <p:nvSpPr>
          <p:cNvPr id="6" name="矩形 5"/>
          <p:cNvSpPr/>
          <p:nvPr>
            <p:custDataLst>
              <p:tags r:id="rId8"/>
            </p:custDataLst>
          </p:nvPr>
        </p:nvSpPr>
        <p:spPr>
          <a:xfrm>
            <a:off x="3804761" y="2432685"/>
            <a:ext cx="1979930" cy="645160"/>
          </a:xfrm>
          <a:prstGeom prst="rect">
            <a:avLst/>
          </a:prstGeom>
        </p:spPr>
        <p:txBody>
          <a:bodyPr wrap="square">
            <a:spAutoFit/>
          </a:bodyPr>
          <a:p>
            <a:pPr algn="ctr">
              <a:lnSpc>
                <a:spcPct val="100000"/>
              </a:lnSpc>
            </a:pP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Planning </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gn="ctr">
              <a:lnSpc>
                <a:spcPct val="100000"/>
              </a:lnSpc>
            </a:pPr>
            <a:r>
              <a:rPr lang="en-US" altLang="zh-CN"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&amp;</a:t>
            </a:r>
            <a:endParaRPr lang="en-US" altLang="zh-CN"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a:p>
            <a:pPr algn="ctr">
              <a:lnSpc>
                <a:spcPct val="100000"/>
              </a:lnSpc>
            </a:pPr>
            <a:r>
              <a:rPr lang="en-US" altLang="zh-CN"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S</a:t>
            </a:r>
            <a:r>
              <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rPr>
              <a:t>cheduling</a:t>
            </a:r>
            <a:endParaRPr lang="zh-CN" altLang="en-US" sz="12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95401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hardware design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4360507" y="1374814"/>
            <a:ext cx="2199005" cy="3969385"/>
          </a:xfrm>
          <a:prstGeom prst="rect">
            <a:avLst/>
          </a:prstGeom>
        </p:spPr>
        <p:txBody>
          <a:bodyPr wrap="none">
            <a:spAutoFit/>
          </a:bodyPr>
          <a:p>
            <a:pPr algn="l"/>
            <a:r>
              <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rPr>
              <a:t>Other Functions</a:t>
            </a:r>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rgbClr val="0073D2"/>
              </a:solidFill>
              <a:latin typeface="Arial Black" panose="020B0A04020102020204" charset="0"/>
              <a:ea typeface="思源黑体 CN Light" panose="020B0300000000000000" pitchFamily="34" charset="-122"/>
              <a:cs typeface="Arial Black" panose="020B0A04020102020204" charset="0"/>
            </a:endParaRPr>
          </a:p>
        </p:txBody>
      </p:sp>
      <p:sp>
        <p:nvSpPr>
          <p:cNvPr id="61" name="矩形 60"/>
          <p:cNvSpPr/>
          <p:nvPr>
            <p:custDataLst>
              <p:tags r:id="rId4"/>
            </p:custDataLst>
          </p:nvPr>
        </p:nvSpPr>
        <p:spPr>
          <a:xfrm>
            <a:off x="1685925" y="2614761"/>
            <a:ext cx="8363162" cy="2814955"/>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In order to reduce the workload on the development board, we have chosen to use two development boards on a single car.</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The main functions related to map exploration and treasure recognition are integrated on the same development board.</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Additional functions such as temperature and humidity sensing</a:t>
            </a:r>
            <a:r>
              <a:rPr lang="en-US" altLang="zh-CN"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 </a:t>
            </a: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are integrated on the same development board.</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Ensuring that the two development boards do not have any functional interference or logical connection is essential.</a:t>
            </a:r>
            <a:endParaRPr lang="zh-CN" altLang="en-US" sz="14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iterate type="lt">
                                    <p:tmPct val="20000"/>
                                  </p:iterate>
                                  <p:childTnLst>
                                    <p:set>
                                      <p:cBhvr>
                                        <p:cTn id="9" dur="1" fill="hold">
                                          <p:stCondLst>
                                            <p:cond delay="0"/>
                                          </p:stCondLst>
                                        </p:cTn>
                                        <p:tgtEl>
                                          <p:spTgt spid="61"/>
                                        </p:tgtEl>
                                        <p:attrNameLst>
                                          <p:attrName>style.visibility</p:attrName>
                                        </p:attrNameLst>
                                      </p:cBhvr>
                                      <p:to>
                                        <p:strVal val="visible"/>
                                      </p:to>
                                    </p:set>
                                    <p:animEffect transition="in" filter="fade">
                                      <p:cBhvr>
                                        <p:cTn id="10" dur="1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495490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website</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2125345" y="1911816"/>
            <a:ext cx="8363162" cy="3907790"/>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lang="zh-CN" altLang="en-US" sz="3200" b="1"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The basic functions are as follows:</a:t>
            </a:r>
            <a:endParaRPr lang="zh-CN" altLang="en-US" sz="3200" b="1"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indent="0">
              <a:lnSpc>
                <a:spcPct val="150000"/>
              </a:lnSpc>
              <a:spcAft>
                <a:spcPts val="1200"/>
              </a:spcAft>
              <a:buFont typeface="Arial" panose="020B0604020202020204" pitchFamily="34" charset="0"/>
              <a:buNone/>
            </a:pPr>
            <a:endPar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1.Implement user registration and login.</a:t>
            </a:r>
            <a:endPar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2.Implement the display and editing of treasure hunting information.</a:t>
            </a:r>
            <a:endPar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3.Implement the uploading of car running information.</a:t>
            </a:r>
            <a:endParaRPr lang="zh-CN" altLang="en-US"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a:p>
            <a:pPr marL="171450" indent="-171450">
              <a:lnSpc>
                <a:spcPct val="150000"/>
              </a:lnSpc>
              <a:spcAft>
                <a:spcPts val="1200"/>
              </a:spcAft>
              <a:buFont typeface="Arial" panose="020B0604020202020204" pitchFamily="34" charset="0"/>
              <a:buChar char="•"/>
            </a:pPr>
            <a:r>
              <a:rPr lang="en-US" altLang="zh-CN"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4.Displaying information about the company</a:t>
            </a:r>
            <a:endParaRPr lang="en-US" altLang="zh-CN" sz="2000"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780669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treasure Identification</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1" name="矩形 60"/>
          <p:cNvSpPr/>
          <p:nvPr>
            <p:custDataLst>
              <p:tags r:id="rId3"/>
            </p:custDataLst>
          </p:nvPr>
        </p:nvSpPr>
        <p:spPr>
          <a:xfrm>
            <a:off x="1676400" y="1374606"/>
            <a:ext cx="8363162" cy="5305425"/>
          </a:xfrm>
          <a:prstGeom prst="rect">
            <a:avLst/>
          </a:prstGeom>
        </p:spPr>
        <p:txBody>
          <a:bodyPr wrap="square">
            <a:spAutoFit/>
          </a:bodyPr>
          <a:p>
            <a:pPr marL="171450" indent="-171450">
              <a:lnSpc>
                <a:spcPct val="150000"/>
              </a:lnSpc>
              <a:spcAft>
                <a:spcPts val="1200"/>
              </a:spcAft>
              <a:buFont typeface="Arial" panose="020B0604020202020204" pitchFamily="34" charset="0"/>
              <a:buChar char="•"/>
            </a:pPr>
            <a:r>
              <a:rPr lang="zh-CN" altLang="en-US" sz="2000" b="1" dirty="0">
                <a:solidFill>
                  <a:schemeClr val="bg1">
                    <a:lumMod val="50000"/>
                  </a:schemeClr>
                </a:solidFill>
                <a:latin typeface="Times New Roman" panose="02020603050405020304" charset="0"/>
                <a:ea typeface="方正兰亭细黑_GBK_M" panose="02010600010101010101" pitchFamily="2" charset="2"/>
                <a:cs typeface="Times New Roman" panose="02020603050405020304" charset="0"/>
              </a:rPr>
              <a:t>A demonstration of an object recognition program based on computer vision: Combining image GUI display with the YOLO model to achieve intelligent recognition of books, keys, and Rubik's cubes.</a:t>
            </a:r>
            <a:endParaRPr sz="2000">
              <a:latin typeface="思源黑体 CN"/>
              <a:ea typeface="思源黑体 CN"/>
              <a:sym typeface="思源黑体 CN"/>
            </a:endParaRPr>
          </a:p>
          <a:p>
            <a:pPr eaLnBrk="1">
              <a:lnSpc>
                <a:spcPct val="135000"/>
              </a:lnSpc>
              <a:spcBef>
                <a:spcPts val="300"/>
              </a:spcBef>
              <a:buNone/>
            </a:pPr>
            <a:r>
              <a:rPr sz="1200">
                <a:latin typeface="Times New Roman" panose="02020603050405020304" charset="0"/>
                <a:ea typeface="思源黑体 CN"/>
                <a:cs typeface="Times New Roman" panose="02020603050405020304" charset="0"/>
                <a:sym typeface="思源黑体 CN"/>
              </a:rPr>
              <a:t>1.Introduction to YOLO Model: YOLO (You Only Look Once) is a real-time object detection algorithm that can recognize and locate objects in an image with a single forward pass. Compared to other object detection algorithms, YOLO is known for its speed and high accuracy, making it suitable for real-time applications.</a:t>
            </a:r>
            <a:endParaRPr sz="1200">
              <a:latin typeface="Times New Roman" panose="02020603050405020304" charset="0"/>
              <a:ea typeface="思源黑体 CN"/>
              <a:cs typeface="Times New Roman" panose="02020603050405020304" charset="0"/>
              <a:sym typeface="思源黑体 CN"/>
            </a:endParaRPr>
          </a:p>
          <a:p>
            <a:pPr eaLnBrk="1">
              <a:lnSpc>
                <a:spcPct val="135000"/>
              </a:lnSpc>
              <a:spcBef>
                <a:spcPts val="300"/>
              </a:spcBef>
              <a:buNone/>
            </a:pPr>
            <a:endParaRPr sz="1200">
              <a:latin typeface="Times New Roman" panose="02020603050405020304" charset="0"/>
              <a:ea typeface="思源黑体 CN"/>
              <a:cs typeface="Times New Roman" panose="02020603050405020304" charset="0"/>
              <a:sym typeface="思源黑体 CN"/>
            </a:endParaRPr>
          </a:p>
          <a:p>
            <a:pPr eaLnBrk="1">
              <a:lnSpc>
                <a:spcPct val="135000"/>
              </a:lnSpc>
              <a:spcBef>
                <a:spcPts val="300"/>
              </a:spcBef>
              <a:buNone/>
            </a:pPr>
            <a:r>
              <a:rPr lang="en-US" sz="1200">
                <a:latin typeface="Times New Roman" panose="02020603050405020304" charset="0"/>
                <a:ea typeface="思源黑体 CN"/>
                <a:cs typeface="Times New Roman" panose="02020603050405020304" charset="0"/>
                <a:sym typeface="思源黑体 CN"/>
              </a:rPr>
              <a:t>2</a:t>
            </a:r>
            <a:r>
              <a:rPr sz="1200">
                <a:latin typeface="Times New Roman" panose="02020603050405020304" charset="0"/>
                <a:ea typeface="思源黑体 CN"/>
                <a:cs typeface="Times New Roman" panose="02020603050405020304" charset="0"/>
                <a:sym typeface="思源黑体 CN"/>
              </a:rPr>
              <a:t>.Image GUI Display: To facilitate real-time viewing of recognition results by users, we will use image GUI display techniques. Users can interact with the GUI by clicking or dragging to select areas of interest. The program will then automatically perform object recognition within the selected region and draw bounding boxes around the recognized objects on the image. Additionally, we will display relevant information on the GUI interface, such as recognition accuracy and confidence scores, to help users better understand the recognition results.</a:t>
            </a:r>
            <a:endParaRPr sz="1200">
              <a:latin typeface="Times New Roman" panose="02020603050405020304" charset="0"/>
              <a:ea typeface="思源黑体 CN"/>
              <a:cs typeface="Times New Roman" panose="02020603050405020304" charset="0"/>
              <a:sym typeface="思源黑体 CN"/>
            </a:endParaRPr>
          </a:p>
          <a:p>
            <a:pPr eaLnBrk="1">
              <a:lnSpc>
                <a:spcPct val="135000"/>
              </a:lnSpc>
              <a:spcBef>
                <a:spcPts val="300"/>
              </a:spcBef>
              <a:buNone/>
            </a:pPr>
            <a:endParaRPr sz="1200">
              <a:latin typeface="Times New Roman" panose="02020603050405020304" charset="0"/>
              <a:ea typeface="思源黑体 CN"/>
              <a:cs typeface="Times New Roman" panose="02020603050405020304" charset="0"/>
              <a:sym typeface="思源黑体 CN"/>
            </a:endParaRPr>
          </a:p>
          <a:p>
            <a:pPr eaLnBrk="1">
              <a:lnSpc>
                <a:spcPct val="135000"/>
              </a:lnSpc>
              <a:spcBef>
                <a:spcPts val="300"/>
              </a:spcBef>
              <a:buNone/>
            </a:pPr>
            <a:r>
              <a:rPr lang="en-US" sz="1200">
                <a:latin typeface="Times New Roman" panose="02020603050405020304" charset="0"/>
                <a:ea typeface="思源黑体 CN"/>
                <a:cs typeface="Times New Roman" panose="02020603050405020304" charset="0"/>
                <a:sym typeface="思源黑体 CN"/>
              </a:rPr>
              <a:t>3</a:t>
            </a:r>
            <a:r>
              <a:rPr sz="1200">
                <a:latin typeface="Times New Roman" panose="02020603050405020304" charset="0"/>
                <a:ea typeface="思源黑体 CN"/>
                <a:cs typeface="Times New Roman" panose="02020603050405020304" charset="0"/>
                <a:sym typeface="思源黑体 CN"/>
              </a:rPr>
              <a:t>.Integration of YOLO Model and Image GUI Display: In this project, we will combine the YOLO model with image GUI display techniques to achieve intelligent recognition of books, keys, and Rubik's cubes. First, we'll utilize the YOLO model to perform object recognition on the input image. Next, based on the recognition results, we'll draw bounding boxes on the image using the GUI. Finally, we'll display the recognition results through the GUI interface, providing users with an intuitive and interactive experience.</a:t>
            </a:r>
            <a:endParaRPr sz="1200">
              <a:latin typeface="Times New Roman" panose="02020603050405020304" charset="0"/>
              <a:ea typeface="思源黑体 CN"/>
              <a:cs typeface="Times New Roman" panose="02020603050405020304" charset="0"/>
              <a:sym typeface="思源黑体 CN"/>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6904"/>
            <a:ext cx="30714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0" y="5874216"/>
            <a:ext cx="8363162" cy="983615"/>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Successfully navigate the entire maze and return.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3"/>
            </p:custDataLst>
          </p:nvPr>
        </p:nvSpPr>
        <p:spPr>
          <a:xfrm>
            <a:off x="710527" y="1374814"/>
            <a:ext cx="1978660" cy="1014730"/>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maze detection</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6" name="迷宫">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2208530" y="1722755"/>
            <a:ext cx="7398385" cy="4151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0" y="5874216"/>
            <a:ext cx="8363162" cy="983615"/>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Detect if a treasure exists ahead and identify its color.</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pic>
        <p:nvPicPr>
          <p:cNvPr id="6" name="颜色传感器">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4967605" y="384810"/>
            <a:ext cx="3750945" cy="6379210"/>
          </a:xfrm>
          <a:prstGeom prst="rect">
            <a:avLst/>
          </a:prstGeom>
        </p:spPr>
      </p:pic>
      <p:sp>
        <p:nvSpPr>
          <p:cNvPr id="7" name="文本框 6"/>
          <p:cNvSpPr txBox="1"/>
          <p:nvPr>
            <p:custDataLst>
              <p:tags r:id="rId5"/>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9" name="文本框 8"/>
          <p:cNvSpPr txBox="1"/>
          <p:nvPr>
            <p:custDataLst>
              <p:tags r:id="rId6"/>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10" name="直接连接符 9"/>
          <p:cNvCxnSpPr/>
          <p:nvPr>
            <p:custDataLst>
              <p:tags r:id="rId7"/>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8"/>
            </p:custDataLst>
          </p:nvPr>
        </p:nvSpPr>
        <p:spPr>
          <a:xfrm>
            <a:off x="710527" y="1374814"/>
            <a:ext cx="2748280" cy="706755"/>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Treasure Recognition</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60325" y="4861391"/>
            <a:ext cx="8363162" cy="2091690"/>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Utilize Bluetooth and WiFi for transmitting maze data and car motion data to other devices. Employ a specific algorithm to store the detailed data in the development board, and provide an option during each startup to choose whether to clear the maze data.</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pic>
        <p:nvPicPr>
          <p:cNvPr id="6" name="蓝牙">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8093075" y="116205"/>
            <a:ext cx="4043045" cy="6109335"/>
          </a:xfrm>
          <a:prstGeom prst="rect">
            <a:avLst/>
          </a:prstGeom>
        </p:spPr>
      </p:pic>
      <p:sp>
        <p:nvSpPr>
          <p:cNvPr id="7" name="文本框 6"/>
          <p:cNvSpPr txBox="1"/>
          <p:nvPr>
            <p:custDataLst>
              <p:tags r:id="rId5"/>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9" name="文本框 8"/>
          <p:cNvSpPr txBox="1"/>
          <p:nvPr>
            <p:custDataLst>
              <p:tags r:id="rId6"/>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10" name="直接连接符 9"/>
          <p:cNvCxnSpPr/>
          <p:nvPr>
            <p:custDataLst>
              <p:tags r:id="rId7"/>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8"/>
            </p:custDataLst>
          </p:nvPr>
        </p:nvSpPr>
        <p:spPr>
          <a:xfrm>
            <a:off x="710527" y="1374814"/>
            <a:ext cx="4287520" cy="706755"/>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Storage and transmission of data</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grpSp>
        <p:nvGrpSpPr>
          <p:cNvPr id="6" name="组合 5"/>
          <p:cNvGrpSpPr/>
          <p:nvPr/>
        </p:nvGrpSpPr>
        <p:grpSpPr>
          <a:xfrm>
            <a:off x="1043180" y="2282084"/>
            <a:ext cx="2324100" cy="4190952"/>
            <a:chOff x="1043180" y="2282084"/>
            <a:chExt cx="2324100" cy="4190952"/>
          </a:xfrm>
        </p:grpSpPr>
        <p:sp>
          <p:nvSpPr>
            <p:cNvPr id="7" name="圆角矩形 6"/>
            <p:cNvSpPr/>
            <p:nvPr>
              <p:custDataLst>
                <p:tags r:id="rId2"/>
              </p:custDataLst>
            </p:nvPr>
          </p:nvSpPr>
          <p:spPr>
            <a:xfrm>
              <a:off x="1043180"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480046" y="2282084"/>
              <a:ext cx="780098" cy="780098"/>
            </a:xfrm>
            <a:prstGeom prst="rect">
              <a:avLst/>
            </a:prstGeom>
          </p:spPr>
        </p:pic>
        <p:sp>
          <p:nvSpPr>
            <p:cNvPr id="13" name="矩形 12"/>
            <p:cNvSpPr/>
            <p:nvPr>
              <p:custDataLst>
                <p:tags r:id="rId5"/>
              </p:custDataLst>
            </p:nvPr>
          </p:nvSpPr>
          <p:spPr>
            <a:xfrm>
              <a:off x="1118677" y="3611726"/>
              <a:ext cx="2186941" cy="2861310"/>
            </a:xfrm>
            <a:prstGeom prst="rect">
              <a:avLst/>
            </a:prstGeom>
          </p:spPr>
          <p:txBody>
            <a:bodyPr wrap="square">
              <a:spAutoFit/>
            </a:bodyPr>
            <a:p>
              <a:pPr>
                <a:lnSpc>
                  <a:spcPts val="1800"/>
                </a:lnSpc>
              </a:pPr>
              <a:r>
                <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Timed update of the maze temperature and humidity data change and runtime on the LCD board</a:t>
              </a: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26" name="矩形 25"/>
            <p:cNvSpPr/>
            <p:nvPr>
              <p:custDataLst>
                <p:tags r:id="rId6"/>
              </p:custDataLst>
            </p:nvPr>
          </p:nvSpPr>
          <p:spPr>
            <a:xfrm>
              <a:off x="1125730" y="2745634"/>
              <a:ext cx="2119630" cy="682625"/>
            </a:xfrm>
            <a:prstGeom prst="rect">
              <a:avLst/>
            </a:prstGeom>
          </p:spPr>
          <p:txBody>
            <a:bodyPr wrap="none">
              <a:noAutofit/>
            </a:bodyPr>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Temperature and </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humidity</a:t>
              </a:r>
              <a:r>
                <a:rPr lang="en-US" altLang="zh-CN"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 </a:t>
              </a:r>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detection and</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Runtime Detection</a:t>
              </a:r>
              <a:r>
                <a:rPr lang="en-US" altLang="zh-CN"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 </a:t>
              </a:r>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and</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display</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endPar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grpSp>
      <p:grpSp>
        <p:nvGrpSpPr>
          <p:cNvPr id="10" name="组合 9"/>
          <p:cNvGrpSpPr/>
          <p:nvPr/>
        </p:nvGrpSpPr>
        <p:grpSpPr>
          <a:xfrm>
            <a:off x="3642096" y="2321638"/>
            <a:ext cx="2324100" cy="4613043"/>
            <a:chOff x="3642096" y="2321638"/>
            <a:chExt cx="2324100" cy="4613043"/>
          </a:xfrm>
        </p:grpSpPr>
        <p:sp>
          <p:nvSpPr>
            <p:cNvPr id="14" name="圆角矩形 13"/>
            <p:cNvSpPr/>
            <p:nvPr>
              <p:custDataLst>
                <p:tags r:id="rId7"/>
              </p:custDataLst>
            </p:nvPr>
          </p:nvSpPr>
          <p:spPr>
            <a:xfrm>
              <a:off x="3642096"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custDataLst>
                <p:tags r:id="rId8"/>
              </p:custDataLst>
            </p:nvPr>
          </p:nvSpPr>
          <p:spPr>
            <a:xfrm>
              <a:off x="3721807" y="3611726"/>
              <a:ext cx="2186941" cy="3322955"/>
            </a:xfrm>
            <a:prstGeom prst="rect">
              <a:avLst/>
            </a:prstGeom>
          </p:spPr>
          <p:txBody>
            <a:bodyPr wrap="square">
              <a:spAutoFit/>
            </a:bodyPr>
            <a:p>
              <a:pPr>
                <a:lnSpc>
                  <a:spcPts val="1800"/>
                </a:lnSpc>
              </a:pPr>
              <a:r>
                <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When an unexpected vibration occurs use the LED light to alarm and emergency back, use the beeping sensor for the rest of the prompts.</a:t>
              </a: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endPar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pic>
          <p:nvPicPr>
            <p:cNvPr id="11" name="图片 10"/>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5073659" y="2321638"/>
              <a:ext cx="780098" cy="780098"/>
            </a:xfrm>
            <a:prstGeom prst="rect">
              <a:avLst/>
            </a:prstGeom>
          </p:spPr>
        </p:pic>
        <p:sp>
          <p:nvSpPr>
            <p:cNvPr id="27" name="矩形 26"/>
            <p:cNvSpPr/>
            <p:nvPr>
              <p:custDataLst>
                <p:tags r:id="rId11"/>
              </p:custDataLst>
            </p:nvPr>
          </p:nvSpPr>
          <p:spPr>
            <a:xfrm>
              <a:off x="3715380" y="2917070"/>
              <a:ext cx="1504315" cy="1938020"/>
            </a:xfrm>
            <a:prstGeom prst="rect">
              <a:avLst/>
            </a:prstGeom>
          </p:spPr>
          <p:txBody>
            <a:bodyPr wrap="none">
              <a:spAutoFit/>
            </a:bodyPr>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Hazard warning</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and avoidance</a:t>
              </a:r>
              <a:endParaRPr lang="zh-CN" altLang="en-US"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endParaRPr lang="zh-CN" altLang="en-US" sz="16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grpSp>
      <p:grpSp>
        <p:nvGrpSpPr>
          <p:cNvPr id="15" name="组合 14"/>
          <p:cNvGrpSpPr/>
          <p:nvPr/>
        </p:nvGrpSpPr>
        <p:grpSpPr>
          <a:xfrm>
            <a:off x="6241012" y="2282084"/>
            <a:ext cx="2324100" cy="4423036"/>
            <a:chOff x="6241012" y="2282084"/>
            <a:chExt cx="2324100" cy="4423036"/>
          </a:xfrm>
        </p:grpSpPr>
        <p:sp>
          <p:nvSpPr>
            <p:cNvPr id="17" name="圆角矩形 16"/>
            <p:cNvSpPr/>
            <p:nvPr>
              <p:custDataLst>
                <p:tags r:id="rId12"/>
              </p:custDataLst>
            </p:nvPr>
          </p:nvSpPr>
          <p:spPr>
            <a:xfrm>
              <a:off x="6241012"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7704071" y="2282084"/>
              <a:ext cx="780098" cy="780098"/>
            </a:xfrm>
            <a:prstGeom prst="rect">
              <a:avLst/>
            </a:prstGeom>
          </p:spPr>
        </p:pic>
        <p:sp>
          <p:nvSpPr>
            <p:cNvPr id="30" name="矩形 29"/>
            <p:cNvSpPr/>
            <p:nvPr>
              <p:custDataLst>
                <p:tags r:id="rId15"/>
              </p:custDataLst>
            </p:nvPr>
          </p:nvSpPr>
          <p:spPr>
            <a:xfrm>
              <a:off x="6313033" y="3613305"/>
              <a:ext cx="2186941" cy="3091815"/>
            </a:xfrm>
            <a:prstGeom prst="rect">
              <a:avLst/>
            </a:prstGeom>
          </p:spPr>
          <p:txBody>
            <a:bodyPr wrap="square">
              <a:spAutoFit/>
            </a:bodyPr>
            <a:p>
              <a:pPr>
                <a:lnSpc>
                  <a:spcPts val="1800"/>
                </a:lnSpc>
              </a:pPr>
              <a:r>
                <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Use LED lights to show the corresponding state of the car, there are three kinds of states: explore, backward, and end.</a:t>
              </a: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31" name="矩形 30"/>
            <p:cNvSpPr/>
            <p:nvPr>
              <p:custDataLst>
                <p:tags r:id="rId16"/>
              </p:custDataLst>
            </p:nvPr>
          </p:nvSpPr>
          <p:spPr>
            <a:xfrm>
              <a:off x="6306606" y="2918649"/>
              <a:ext cx="1513840" cy="2122805"/>
            </a:xfrm>
            <a:prstGeom prst="rect">
              <a:avLst/>
            </a:prstGeom>
          </p:spPr>
          <p:txBody>
            <a:bodyPr wrap="none">
              <a:spAutoFit/>
            </a:bodyPr>
            <a:p>
              <a:pPr algn="l"/>
              <a:r>
                <a:rPr lang="zh-CN"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Mode selection </a:t>
              </a:r>
              <a:endParaRPr lang="zh-CN"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sz="1200" b="1" dirty="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and contro</a:t>
              </a:r>
              <a:endParaRPr lang="zh-CN" sz="12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pPr algn="l"/>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p>
              <a:endParaRPr 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grpSp>
      <p:grpSp>
        <p:nvGrpSpPr>
          <p:cNvPr id="18" name="组合 17"/>
          <p:cNvGrpSpPr/>
          <p:nvPr/>
        </p:nvGrpSpPr>
        <p:grpSpPr>
          <a:xfrm>
            <a:off x="8839928" y="2282084"/>
            <a:ext cx="2324100" cy="4421457"/>
            <a:chOff x="8839928" y="2282084"/>
            <a:chExt cx="2324100" cy="4421457"/>
          </a:xfrm>
        </p:grpSpPr>
        <p:sp>
          <p:nvSpPr>
            <p:cNvPr id="23" name="圆角矩形 22"/>
            <p:cNvSpPr/>
            <p:nvPr>
              <p:custDataLst>
                <p:tags r:id="rId17"/>
              </p:custDataLst>
            </p:nvPr>
          </p:nvSpPr>
          <p:spPr>
            <a:xfrm>
              <a:off x="8839928"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341327" y="2282084"/>
              <a:ext cx="780098" cy="780098"/>
            </a:xfrm>
            <a:prstGeom prst="rect">
              <a:avLst/>
            </a:prstGeom>
          </p:spPr>
        </p:pic>
        <p:sp>
          <p:nvSpPr>
            <p:cNvPr id="33" name="矩形 32"/>
            <p:cNvSpPr/>
            <p:nvPr>
              <p:custDataLst>
                <p:tags r:id="rId20"/>
              </p:custDataLst>
            </p:nvPr>
          </p:nvSpPr>
          <p:spPr>
            <a:xfrm>
              <a:off x="8906011" y="3611726"/>
              <a:ext cx="2186941" cy="3091815"/>
            </a:xfrm>
            <a:prstGeom prst="rect">
              <a:avLst/>
            </a:prstGeom>
          </p:spPr>
          <p:txBody>
            <a:bodyPr wrap="square">
              <a:spAutoFit/>
            </a:bodyPr>
            <a:p>
              <a:pPr>
                <a:lnSpc>
                  <a:spcPts val="1800"/>
                </a:lnSpc>
              </a:pPr>
              <a:r>
                <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Remote data transmission and control using infrared components, WiFi components, Bluetooth components</a:t>
              </a: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endParaRPr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34" name="矩形 33"/>
            <p:cNvSpPr/>
            <p:nvPr>
              <p:custDataLst>
                <p:tags r:id="rId21"/>
              </p:custDataLst>
            </p:nvPr>
          </p:nvSpPr>
          <p:spPr>
            <a:xfrm>
              <a:off x="8899584" y="2917070"/>
              <a:ext cx="1546225" cy="1938020"/>
            </a:xfrm>
            <a:prstGeom prst="rect">
              <a:avLst/>
            </a:prstGeom>
          </p:spPr>
          <p:txBody>
            <a:bodyPr wrap="none">
              <a:spAutoFit/>
            </a:bodyPr>
            <a:p>
              <a:pPr algn="l"/>
              <a:r>
                <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Remote Control </a:t>
              </a:r>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r>
                <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&amp; Photo</a:t>
              </a:r>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pPr algn="l"/>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a:p>
              <a:endParaRPr lang="zh-CN" sz="1200" b="1" dirty="0" err="1">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p:txBody>
        </p:sp>
      </p:grpSp>
      <p:sp>
        <p:nvSpPr>
          <p:cNvPr id="21" name="文本框 20"/>
          <p:cNvSpPr txBox="1"/>
          <p:nvPr>
            <p:custDataLst>
              <p:tags r:id="rId22"/>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custDataLst>
              <p:tags r:id="rId23"/>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4" name="直接连接符 23"/>
          <p:cNvCxnSpPr/>
          <p:nvPr>
            <p:custDataLst>
              <p:tags r:id="rId24"/>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custDataLst>
              <p:tags r:id="rId25"/>
            </p:custDataLst>
          </p:nvPr>
        </p:nvSpPr>
        <p:spPr>
          <a:xfrm>
            <a:off x="710527" y="1374814"/>
            <a:ext cx="2620010" cy="1322070"/>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Additional </a:t>
            </a:r>
            <a:r>
              <a:rPr lang="en-US" altLang="zh-CN" sz="2000" b="1" dirty="0">
                <a:solidFill>
                  <a:srgbClr val="0073D2"/>
                </a:solidFill>
                <a:latin typeface="思源黑体 CN Light" panose="020B0300000000000000" pitchFamily="34" charset="-122"/>
                <a:ea typeface="思源黑体 CN Light" panose="020B0300000000000000" pitchFamily="34" charset="-122"/>
              </a:rPr>
              <a:t>function</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0" y="5340985"/>
            <a:ext cx="12392660" cy="1353185"/>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Utilize a temperature and humidity sensor for temperature and humidity detection. Employ a specific algorithm and an LCD display module to show the corresponding temperature, humidity, and runtime information.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pic>
        <p:nvPicPr>
          <p:cNvPr id="6" name="lc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3517265" y="1953895"/>
            <a:ext cx="6976110" cy="3970655"/>
          </a:xfrm>
          <a:prstGeom prst="rect">
            <a:avLst/>
          </a:prstGeom>
        </p:spPr>
      </p:pic>
      <p:sp>
        <p:nvSpPr>
          <p:cNvPr id="21" name="文本框 20"/>
          <p:cNvSpPr txBox="1"/>
          <p:nvPr>
            <p:custDataLst>
              <p:tags r:id="rId5"/>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custDataLst>
              <p:tags r:id="rId6"/>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4" name="直接连接符 23"/>
          <p:cNvCxnSpPr/>
          <p:nvPr>
            <p:custDataLst>
              <p:tags r:id="rId7"/>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custDataLst>
              <p:tags r:id="rId8"/>
            </p:custDataLst>
          </p:nvPr>
        </p:nvSpPr>
        <p:spPr>
          <a:xfrm>
            <a:off x="710565" y="1374775"/>
            <a:ext cx="9033510" cy="467360"/>
          </a:xfrm>
          <a:prstGeom prst="rect">
            <a:avLst/>
          </a:prstGeom>
        </p:spPr>
        <p:txBody>
          <a:bodyPr wrap="none">
            <a:noAutofit/>
          </a:bodyPr>
          <a:p>
            <a:pPr algn="l"/>
            <a:r>
              <a:rPr sz="2000" b="1" dirty="0">
                <a:solidFill>
                  <a:srgbClr val="0073D2"/>
                </a:solidFill>
                <a:latin typeface="思源黑体 CN Light" panose="020B0300000000000000" pitchFamily="34" charset="-122"/>
                <a:ea typeface="思源黑体 CN Light" panose="020B0300000000000000" pitchFamily="34" charset="-122"/>
              </a:rPr>
              <a:t>Temperature and humidity detection with runtime detection and display</a:t>
            </a:r>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0" y="4762966"/>
            <a:ext cx="8363162" cy="2030095"/>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Utilize a vibration sensor to transmit relevant data. </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 a specific algorithm to trigger an alarm when </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the vibration exceeds a certain threshold.</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2"/>
            </p:custDataLst>
          </p:nvPr>
        </p:nvSpPr>
        <p:spPr>
          <a:xfrm>
            <a:off x="710565" y="1467485"/>
            <a:ext cx="8186420" cy="3476625"/>
          </a:xfrm>
          <a:prstGeom prst="rect">
            <a:avLst/>
          </a:prstGeom>
        </p:spPr>
        <p:txBody>
          <a:bodyPr wrap="squar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Hazard warning and avoidance</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6" name="震动">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7320915" y="0"/>
            <a:ext cx="3442970" cy="6267450"/>
          </a:xfrm>
          <a:prstGeom prst="rect">
            <a:avLst/>
          </a:prstGeom>
        </p:spPr>
      </p:pic>
      <p:sp>
        <p:nvSpPr>
          <p:cNvPr id="21" name="文本框 20"/>
          <p:cNvSpPr txBox="1"/>
          <p:nvPr>
            <p:custDataLst>
              <p:tags r:id="rId6"/>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custDataLst>
              <p:tags r:id="rId7"/>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4" name="直接连接符 23"/>
          <p:cNvCxnSpPr/>
          <p:nvPr>
            <p:custDataLst>
              <p:tags r:id="rId8"/>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0" y="4734391"/>
            <a:ext cx="8363162" cy="2091690"/>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Allow the car to choose between different modes of operation each time it starts, including manual control, maze exploration for treasure, and data transmission. Employ a specific algorithm to assign different behavioral logic to the car for each state and use LED lights to indicate its current mode</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2"/>
            </p:custDataLst>
          </p:nvPr>
        </p:nvSpPr>
        <p:spPr>
          <a:xfrm>
            <a:off x="710565" y="1467485"/>
            <a:ext cx="8186420" cy="3784600"/>
          </a:xfrm>
          <a:prstGeom prst="rect">
            <a:avLst/>
          </a:prstGeom>
        </p:spPr>
        <p:txBody>
          <a:bodyPr wrap="square">
            <a:spAutoFit/>
          </a:bodyPr>
          <a:p>
            <a:pPr algn="l"/>
            <a:r>
              <a:rPr lang="zh-CN" sz="2000" b="1" dirty="0">
                <a:solidFill>
                  <a:srgbClr val="0070C0"/>
                </a:solidFill>
                <a:latin typeface="思源黑体 CN Light" panose="020B0300000000000000" pitchFamily="34" charset="-122"/>
                <a:ea typeface="思源黑体 CN Light" panose="020B0300000000000000" pitchFamily="34" charset="-122"/>
                <a:sym typeface="+mn-ea"/>
              </a:rPr>
              <a:t>Mode selection and control</a:t>
            </a:r>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a:p>
            <a:pPr algn="l"/>
            <a:endParaRPr lang="zh-CN" sz="2000" b="1" dirty="0">
              <a:solidFill>
                <a:srgbClr val="0070C0"/>
              </a:solidFill>
              <a:latin typeface="思源黑体 CN Light" panose="020B0300000000000000" pitchFamily="34" charset="-122"/>
              <a:ea typeface="思源黑体 CN Light" panose="020B0300000000000000" pitchFamily="34" charset="-122"/>
              <a:sym typeface="+mn-ea"/>
            </a:endParaRPr>
          </a:p>
        </p:txBody>
      </p:sp>
      <p:pic>
        <p:nvPicPr>
          <p:cNvPr id="6" name="红外">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4837430" y="99060"/>
            <a:ext cx="2779395" cy="4942205"/>
          </a:xfrm>
          <a:prstGeom prst="rect">
            <a:avLst/>
          </a:prstGeom>
        </p:spPr>
      </p:pic>
      <p:sp>
        <p:nvSpPr>
          <p:cNvPr id="21" name="文本框 20"/>
          <p:cNvSpPr txBox="1"/>
          <p:nvPr>
            <p:custDataLst>
              <p:tags r:id="rId6"/>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custDataLst>
              <p:tags r:id="rId7"/>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4" name="直接连接符 23"/>
          <p:cNvCxnSpPr/>
          <p:nvPr>
            <p:custDataLst>
              <p:tags r:id="rId8"/>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4845" y="1047115"/>
            <a:ext cx="12192000" cy="4330700"/>
          </a:xfrm>
          <a:prstGeom prst="rect">
            <a:avLst/>
          </a:prstGeom>
        </p:spPr>
      </p:pic>
      <p:sp>
        <p:nvSpPr>
          <p:cNvPr id="2" name="文本框 1"/>
          <p:cNvSpPr txBox="1"/>
          <p:nvPr/>
        </p:nvSpPr>
        <p:spPr>
          <a:xfrm>
            <a:off x="603250" y="620554"/>
            <a:ext cx="514223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Team Profile</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Telecom</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smtClean="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sp>
        <p:nvSpPr>
          <p:cNvPr id="3" name="文本框 2"/>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团队介绍</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4" name="直接连接符 3"/>
          <p:cNvCxnSpPr/>
          <p:nvPr/>
        </p:nvCxnSpPr>
        <p:spPr>
          <a:xfrm>
            <a:off x="710406" y="1006455"/>
            <a:ext cx="1513205" cy="25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30595" y="1588045"/>
            <a:ext cx="5885815" cy="2076450"/>
            <a:chOff x="880505" y="2550705"/>
            <a:chExt cx="5885815" cy="207645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661" y="2563921"/>
              <a:ext cx="304800" cy="304800"/>
            </a:xfrm>
            <a:prstGeom prst="rect">
              <a:avLst/>
            </a:prstGeom>
          </p:spPr>
        </p:pic>
        <p:sp>
          <p:nvSpPr>
            <p:cNvPr id="10" name="矩形 9"/>
            <p:cNvSpPr/>
            <p:nvPr/>
          </p:nvSpPr>
          <p:spPr>
            <a:xfrm>
              <a:off x="1311511" y="2550705"/>
              <a:ext cx="1989455" cy="368300"/>
            </a:xfrm>
            <a:prstGeom prst="rect">
              <a:avLst/>
            </a:prstGeom>
          </p:spPr>
          <p:txBody>
            <a:bodyPr wrap="none">
              <a:spAutoFit/>
            </a:bodyPr>
            <a:lstStyle/>
            <a:p>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Yiming Fan </a:t>
              </a:r>
              <a:r>
                <a:rPr lang="zh-CN" altLang="en-US" sz="1400" b="1" dirty="0">
                  <a:solidFill>
                    <a:schemeClr val="tx1">
                      <a:lumMod val="85000"/>
                      <a:lumOff val="15000"/>
                    </a:schemeClr>
                  </a:solidFill>
                  <a:latin typeface="华文隶书" panose="02010800040101010101" charset="-122"/>
                  <a:ea typeface="华文隶书" panose="02010800040101010101" charset="-122"/>
                </a:rPr>
                <a:t>范一鸣</a:t>
              </a:r>
              <a:endParaRPr lang="zh-CN" altLang="en-US" sz="1400" b="1" dirty="0">
                <a:solidFill>
                  <a:schemeClr val="tx1">
                    <a:lumMod val="85000"/>
                    <a:lumOff val="15000"/>
                  </a:schemeClr>
                </a:solidFill>
                <a:latin typeface="华文隶书" panose="02010800040101010101" charset="-122"/>
                <a:ea typeface="华文隶书" panose="02010800040101010101" charset="-122"/>
              </a:endParaRPr>
            </a:p>
          </p:txBody>
        </p:sp>
        <p:sp>
          <p:nvSpPr>
            <p:cNvPr id="36" name="矩形 35"/>
            <p:cNvSpPr/>
            <p:nvPr/>
          </p:nvSpPr>
          <p:spPr>
            <a:xfrm>
              <a:off x="880505" y="2920275"/>
              <a:ext cx="5885815" cy="1706880"/>
            </a:xfrm>
            <a:prstGeom prst="rect">
              <a:avLst/>
            </a:prstGeom>
          </p:spPr>
          <p:txBody>
            <a:bodyPr wrap="square">
              <a:spAutoFit/>
            </a:bodyPr>
            <a:lstStyle/>
            <a:p>
              <a:pPr>
                <a:lnSpc>
                  <a:spcPts val="1800"/>
                </a:lnSpc>
              </a:pPr>
              <a:r>
                <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 the team, primarily responsible for overall design and leadership, including</a:t>
              </a:r>
              <a:r>
                <a:rPr 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project planning, scheduling, organizing and conducting meetings, overall project coordination and integration, and creating PowerPoint presentations.</a:t>
              </a: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 the </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telecom</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team, mainly responsible for the algorithmic logic part, including:</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w</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riting code for the ultrasonic distance measurement section</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,w</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riting logic code for the maze exploration of the robotic car</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,c</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oding for maze mapping</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,c</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reating logic for treasure detection by the robotic car.</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W</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riting code for controlling different modes of the car.</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C</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ode integration and testing</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t</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esting and parameter tuning for new features and modules.</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grpSp>
        <p:nvGrpSpPr>
          <p:cNvPr id="8" name="组合 7"/>
          <p:cNvGrpSpPr/>
          <p:nvPr/>
        </p:nvGrpSpPr>
        <p:grpSpPr>
          <a:xfrm>
            <a:off x="6535300" y="2522130"/>
            <a:ext cx="4606925" cy="1152922"/>
            <a:chOff x="6535300" y="2522130"/>
            <a:chExt cx="4606925" cy="1152922"/>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652" y="2563921"/>
              <a:ext cx="304800" cy="304800"/>
            </a:xfrm>
            <a:prstGeom prst="rect">
              <a:avLst/>
            </a:prstGeom>
          </p:spPr>
        </p:pic>
        <p:sp>
          <p:nvSpPr>
            <p:cNvPr id="37" name="矩形 36"/>
            <p:cNvSpPr/>
            <p:nvPr/>
          </p:nvSpPr>
          <p:spPr>
            <a:xfrm>
              <a:off x="6966306" y="2522130"/>
              <a:ext cx="2336165" cy="368300"/>
            </a:xfrm>
            <a:prstGeom prst="rect">
              <a:avLst/>
            </a:prstGeom>
          </p:spPr>
          <p:txBody>
            <a:bodyPr wrap="none">
              <a:spAutoFit/>
            </a:bodyPr>
            <a:lstStyle/>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Baoxing Huang </a:t>
              </a:r>
              <a:r>
                <a:rPr lang="zh-CN" altLang="en-US" sz="1400" b="1" dirty="0">
                  <a:solidFill>
                    <a:schemeClr val="tx1">
                      <a:lumMod val="85000"/>
                      <a:lumOff val="15000"/>
                    </a:schemeClr>
                  </a:solidFill>
                  <a:latin typeface="华文隶书" panose="02010800040101010101" charset="-122"/>
                  <a:ea typeface="华文隶书" panose="02010800040101010101" charset="-122"/>
                </a:rPr>
                <a:t>黄保鑫</a:t>
              </a:r>
              <a:endParaRPr lang="zh-CN" altLang="en-US" sz="1400" b="1" dirty="0">
                <a:solidFill>
                  <a:schemeClr val="tx1">
                    <a:lumMod val="85000"/>
                    <a:lumOff val="15000"/>
                  </a:schemeClr>
                </a:solidFill>
                <a:latin typeface="华文隶书" panose="02010800040101010101" charset="-122"/>
                <a:ea typeface="华文隶书" panose="02010800040101010101" charset="-122"/>
              </a:endParaRPr>
            </a:p>
          </p:txBody>
        </p:sp>
        <p:sp>
          <p:nvSpPr>
            <p:cNvPr id="38" name="矩形 37"/>
            <p:cNvSpPr/>
            <p:nvPr/>
          </p:nvSpPr>
          <p:spPr>
            <a:xfrm>
              <a:off x="6535300" y="2891462"/>
              <a:ext cx="4606925" cy="783590"/>
            </a:xfrm>
            <a:prstGeom prst="rect">
              <a:avLst/>
            </a:prstGeom>
          </p:spPr>
          <p:txBody>
            <a:bodyPr wrap="square">
              <a:spAutoFit/>
            </a:bodyPr>
            <a:lstStyle/>
            <a:p>
              <a:pPr>
                <a:lnSpc>
                  <a:spcPts val="1800"/>
                </a:lnSpc>
              </a:pP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In the telecom team,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primarily responsible for algorithmic logic design, including:</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Writing code for the robotic car's infrared remote control module.</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Developing code for the color recognition module.</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Handling circuit connections and related tasks.</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endParaRPr>
            </a:p>
          </p:txBody>
        </p:sp>
      </p:grpSp>
      <p:grpSp>
        <p:nvGrpSpPr>
          <p:cNvPr id="11" name="组合 10"/>
          <p:cNvGrpSpPr/>
          <p:nvPr/>
        </p:nvGrpSpPr>
        <p:grpSpPr>
          <a:xfrm>
            <a:off x="6608205" y="815220"/>
            <a:ext cx="4606925" cy="1152922"/>
            <a:chOff x="880505" y="4391540"/>
            <a:chExt cx="4606925" cy="1152922"/>
          </a:xfrm>
        </p:grpSpPr>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661" y="4414797"/>
              <a:ext cx="304800" cy="304800"/>
            </a:xfrm>
            <a:prstGeom prst="rect">
              <a:avLst/>
            </a:prstGeom>
          </p:spPr>
        </p:pic>
        <p:sp>
          <p:nvSpPr>
            <p:cNvPr id="41" name="矩形 40"/>
            <p:cNvSpPr/>
            <p:nvPr/>
          </p:nvSpPr>
          <p:spPr>
            <a:xfrm>
              <a:off x="1311511" y="4391540"/>
              <a:ext cx="2336165" cy="368300"/>
            </a:xfrm>
            <a:prstGeom prst="rect">
              <a:avLst/>
            </a:prstGeom>
          </p:spPr>
          <p:txBody>
            <a:bodyPr wrap="none">
              <a:spAutoFit/>
            </a:bodyPr>
            <a:lstStyle/>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Ruixuan Chang </a:t>
              </a:r>
              <a:r>
                <a:rPr lang="zh-CN" altLang="en-US" sz="1400" b="1" dirty="0">
                  <a:solidFill>
                    <a:schemeClr val="tx1">
                      <a:lumMod val="85000"/>
                      <a:lumOff val="15000"/>
                    </a:schemeClr>
                  </a:solidFill>
                  <a:latin typeface="华文隶书" panose="02010800040101010101" charset="-122"/>
                  <a:ea typeface="华文隶书" panose="02010800040101010101" charset="-122"/>
                </a:rPr>
                <a:t>常睿轩</a:t>
              </a:r>
              <a:endParaRPr lang="zh-CN" altLang="en-US" sz="1400" b="1" dirty="0">
                <a:solidFill>
                  <a:schemeClr val="tx1">
                    <a:lumMod val="85000"/>
                    <a:lumOff val="15000"/>
                  </a:schemeClr>
                </a:solidFill>
                <a:latin typeface="华文隶书" panose="02010800040101010101" charset="-122"/>
                <a:ea typeface="华文隶书" panose="02010800040101010101" charset="-122"/>
              </a:endParaRPr>
            </a:p>
          </p:txBody>
        </p:sp>
        <p:sp>
          <p:nvSpPr>
            <p:cNvPr id="42" name="矩形 41"/>
            <p:cNvSpPr/>
            <p:nvPr/>
          </p:nvSpPr>
          <p:spPr>
            <a:xfrm>
              <a:off x="880505" y="4760872"/>
              <a:ext cx="4606925" cy="783590"/>
            </a:xfrm>
            <a:prstGeom prst="rect">
              <a:avLst/>
            </a:prstGeom>
          </p:spPr>
          <p:txBody>
            <a:bodyPr wrap="square">
              <a:spAutoFit/>
            </a:bodyPr>
            <a:lstStyle/>
            <a:p>
              <a:pPr>
                <a:lnSpc>
                  <a:spcPts val="1800"/>
                </a:lnSpc>
              </a:pP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In the </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telecom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sym typeface="+mn-ea"/>
                </a:rPr>
                <a:t>team, </a:t>
              </a:r>
              <a:r>
                <a:rPr lang="zh-CN" altLang="en-US" sz="900" dirty="0">
                  <a:latin typeface="Times New Roman" panose="02020603050405020304" charset="0"/>
                  <a:ea typeface="思源黑体 CN Light" panose="020B0300000000000000" pitchFamily="34" charset="-122"/>
                  <a:cs typeface="Times New Roman" panose="02020603050405020304" charset="0"/>
                </a:rPr>
                <a:t>primarily responsible for visual promotion, including:</a:t>
              </a:r>
              <a:r>
                <a:rPr lang="en-US" altLang="zh-CN" sz="900" dirty="0">
                  <a:latin typeface="Times New Roman" panose="02020603050405020304" charset="0"/>
                  <a:ea typeface="思源黑体 CN Light" panose="020B0300000000000000" pitchFamily="34" charset="-122"/>
                  <a:cs typeface="Times New Roman" panose="02020603050405020304" charset="0"/>
                </a:rPr>
                <a:t> </a:t>
              </a:r>
              <a:r>
                <a:rPr lang="zh-CN" altLang="en-US" sz="900" dirty="0">
                  <a:latin typeface="Times New Roman" panose="02020603050405020304" charset="0"/>
                  <a:ea typeface="思源黑体 CN Light" panose="020B0300000000000000" pitchFamily="34" charset="-122"/>
                  <a:cs typeface="Times New Roman" panose="02020603050405020304" charset="0"/>
                </a:rPr>
                <a:t>Providing guidance on the design of the robotic car's appearance and functionality.</a:t>
              </a:r>
              <a:r>
                <a:rPr lang="en-US" altLang="zh-CN" sz="900" dirty="0">
                  <a:latin typeface="Times New Roman" panose="02020603050405020304" charset="0"/>
                  <a:ea typeface="思源黑体 CN Light" panose="020B0300000000000000" pitchFamily="34" charset="-122"/>
                  <a:cs typeface="Times New Roman" panose="02020603050405020304" charset="0"/>
                </a:rPr>
                <a:t> </a:t>
              </a:r>
              <a:r>
                <a:rPr lang="zh-CN" altLang="en-US" sz="900" dirty="0">
                  <a:latin typeface="Times New Roman" panose="02020603050405020304" charset="0"/>
                  <a:ea typeface="思源黑体 CN Light" panose="020B0300000000000000" pitchFamily="34" charset="-122"/>
                  <a:cs typeface="Times New Roman" panose="02020603050405020304" charset="0"/>
                </a:rPr>
                <a:t>Creating explanatory documents and PowerPoint presentations.</a:t>
              </a:r>
              <a:endPar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grpSp>
        <p:nvGrpSpPr>
          <p:cNvPr id="9" name="组合 8"/>
          <p:cNvGrpSpPr/>
          <p:nvPr/>
        </p:nvGrpSpPr>
        <p:grpSpPr>
          <a:xfrm>
            <a:off x="6535300" y="4067690"/>
            <a:ext cx="4606925" cy="2307352"/>
            <a:chOff x="6535300" y="4391540"/>
            <a:chExt cx="4606925" cy="2307352"/>
          </a:xfrm>
        </p:grpSpPr>
        <p:sp>
          <p:nvSpPr>
            <p:cNvPr id="44" name="矩形 43"/>
            <p:cNvSpPr/>
            <p:nvPr/>
          </p:nvSpPr>
          <p:spPr>
            <a:xfrm>
              <a:off x="6966306" y="4391540"/>
              <a:ext cx="2220595" cy="368300"/>
            </a:xfrm>
            <a:prstGeom prst="rect">
              <a:avLst/>
            </a:prstGeom>
          </p:spPr>
          <p:txBody>
            <a:bodyPr wrap="none">
              <a:spAutoFit/>
            </a:bodyPr>
            <a:lstStyle/>
            <a:p>
              <a:pPr algn="l"/>
              <a:r>
                <a:rPr lang="en-US" b="1">
                  <a:solidFill>
                    <a:schemeClr val="tx1">
                      <a:lumMod val="85000"/>
                      <a:lumOff val="15000"/>
                    </a:schemeClr>
                  </a:solidFill>
                  <a:latin typeface="思源黑体 CN Light" panose="020B0300000000000000" pitchFamily="34" charset="-122"/>
                  <a:ea typeface="思源黑体 CN Light" panose="020B0300000000000000" pitchFamily="34" charset="-122"/>
                </a:rPr>
                <a:t>Yuchen Zhang </a:t>
              </a:r>
              <a:r>
                <a:rPr sz="1400" b="1">
                  <a:solidFill>
                    <a:schemeClr val="tx1">
                      <a:lumMod val="85000"/>
                      <a:lumOff val="15000"/>
                    </a:schemeClr>
                  </a:solidFill>
                  <a:latin typeface="华文隶书" panose="02010800040101010101" charset="-122"/>
                  <a:ea typeface="华文隶书" panose="02010800040101010101" charset="-122"/>
                </a:rPr>
                <a:t>张宇琛</a:t>
              </a:r>
              <a:endParaRPr sz="1400" b="1">
                <a:solidFill>
                  <a:schemeClr val="tx1">
                    <a:lumMod val="85000"/>
                    <a:lumOff val="15000"/>
                  </a:schemeClr>
                </a:solidFill>
                <a:latin typeface="华文隶书" panose="02010800040101010101" charset="-122"/>
                <a:ea typeface="华文隶书" panose="02010800040101010101" charset="-122"/>
              </a:endParaRPr>
            </a:p>
          </p:txBody>
        </p:sp>
        <p:sp>
          <p:nvSpPr>
            <p:cNvPr id="45" name="矩形 44"/>
            <p:cNvSpPr/>
            <p:nvPr/>
          </p:nvSpPr>
          <p:spPr>
            <a:xfrm>
              <a:off x="6535300" y="4760872"/>
              <a:ext cx="4606925" cy="1938020"/>
            </a:xfrm>
            <a:prstGeom prst="rect">
              <a:avLst/>
            </a:prstGeom>
          </p:spPr>
          <p:txBody>
            <a:bodyPr wrap="square">
              <a:spAutoFit/>
            </a:bodyPr>
            <a:lstStyle/>
            <a:p>
              <a:pPr>
                <a:lnSpc>
                  <a:spcPts val="1800"/>
                </a:lnSpc>
              </a:pP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 the telecom team,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primarily responsible for hardware logic design,  includ</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ing: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Initial assembly of the robotic car.</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Partial wiring and connections.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Writing code for capturing photos via WiFi and controlling the gimbal to adjust the camera angle.</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Programming the buzzer to sound at specific intervals.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Using vibration sensors to detect collisions.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Testing and writing code for temperature and humidity sensors.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Physically connecting and integrating the temperature and humidity sensors.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Displaying temperature and humidity data on an LCD screen.</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Writing code to record temperature and humidity data over time.</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Managing the procurement of damaged components.</a:t>
              </a:r>
              <a:r>
                <a:rPr lang="en-US" altLang="zh-CN"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Handling financial management responsibilities.</a:t>
              </a:r>
              <a:endParaRPr lang="zh-CN" altLang="en-US" sz="9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652" y="4410352"/>
              <a:ext cx="304800" cy="304800"/>
            </a:xfrm>
            <a:prstGeom prst="rect">
              <a:avLst/>
            </a:prstGeom>
          </p:spPr>
        </p:pic>
      </p:grpSp>
      <p:grpSp>
        <p:nvGrpSpPr>
          <p:cNvPr id="20" name="组合 19"/>
          <p:cNvGrpSpPr/>
          <p:nvPr/>
        </p:nvGrpSpPr>
        <p:grpSpPr>
          <a:xfrm>
            <a:off x="405130" y="3764280"/>
            <a:ext cx="4606925" cy="2769051"/>
            <a:chOff x="637" y="4885"/>
            <a:chExt cx="7255" cy="4361"/>
          </a:xfrm>
        </p:grpSpPr>
        <p:grpSp>
          <p:nvGrpSpPr>
            <p:cNvPr id="12" name="组合 11"/>
            <p:cNvGrpSpPr/>
            <p:nvPr/>
          </p:nvGrpSpPr>
          <p:grpSpPr>
            <a:xfrm>
              <a:off x="637" y="4885"/>
              <a:ext cx="7255" cy="4361"/>
              <a:chOff x="880505" y="2550705"/>
              <a:chExt cx="4606925" cy="2768643"/>
            </a:xfrm>
          </p:grpSpPr>
          <p:sp>
            <p:nvSpPr>
              <p:cNvPr id="14" name="矩形 13"/>
              <p:cNvSpPr/>
              <p:nvPr>
                <p:custDataLst>
                  <p:tags r:id="rId6"/>
                </p:custDataLst>
              </p:nvPr>
            </p:nvSpPr>
            <p:spPr>
              <a:xfrm>
                <a:off x="1311511" y="2550705"/>
                <a:ext cx="1990090" cy="368300"/>
              </a:xfrm>
              <a:prstGeom prst="rect">
                <a:avLst/>
              </a:prstGeom>
            </p:spPr>
            <p:txBody>
              <a:bodyPr wrap="none">
                <a:spAutoFit/>
              </a:bodyPr>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Sitong Zuo </a:t>
                </a:r>
                <a:r>
                  <a:rPr lang="zh-CN" altLang="en-US" sz="1400" b="1" dirty="0">
                    <a:solidFill>
                      <a:schemeClr val="tx1">
                        <a:lumMod val="85000"/>
                        <a:lumOff val="15000"/>
                      </a:schemeClr>
                    </a:solidFill>
                    <a:latin typeface="华文隶书" panose="02010800040101010101" charset="-122"/>
                    <a:ea typeface="华文隶书" panose="02010800040101010101" charset="-122"/>
                  </a:rPr>
                  <a:t>左偲彤</a:t>
                </a:r>
                <a:endParaRPr lang="zh-CN" altLang="en-US" sz="1400" b="1" dirty="0">
                  <a:solidFill>
                    <a:schemeClr val="tx1">
                      <a:lumMod val="85000"/>
                      <a:lumOff val="15000"/>
                    </a:schemeClr>
                  </a:solidFill>
                  <a:latin typeface="华文隶书" panose="02010800040101010101" charset="-122"/>
                  <a:ea typeface="华文隶书" panose="02010800040101010101" charset="-122"/>
                </a:endParaRPr>
              </a:p>
            </p:txBody>
          </p:sp>
          <p:sp>
            <p:nvSpPr>
              <p:cNvPr id="16" name="矩形 15"/>
              <p:cNvSpPr/>
              <p:nvPr>
                <p:custDataLst>
                  <p:tags r:id="rId7"/>
                </p:custDataLst>
              </p:nvPr>
            </p:nvSpPr>
            <p:spPr>
              <a:xfrm>
                <a:off x="880505" y="2920037"/>
                <a:ext cx="4606925" cy="2399311"/>
              </a:xfrm>
              <a:prstGeom prst="rect">
                <a:avLst/>
              </a:prstGeom>
            </p:spPr>
            <p:txBody>
              <a:bodyPr wrap="square">
                <a:spAutoFit/>
              </a:bodyPr>
              <a:p>
                <a:pPr>
                  <a:lnSpc>
                    <a:spcPts val="1800"/>
                  </a:lnSpc>
                </a:pP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 the team, primarily responsible for financial management, including: purchasing new components for our outings and managing finances.</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 the telecom team,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primarily responsible for comprehensive debugging and hardware design,</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includ</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ing</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Assembling the robotic car and connecting motor drivers.</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Installing various module components.</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Writing code for the Bluetooth data transmission module and merging module code.</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Designing the appearance of the robotic car.</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Testing and parameter tuning for new features and modules.</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Troubleshooting, detecting, and repairing equipment faults.</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Organizing and planning time schedules for overall coordination.</a:t>
                </a:r>
                <a:r>
                  <a:rPr lang="en-US" altLang="zh-CN"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 </a:t>
                </a: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Handling financial operations, among other tasks.</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pic>
          <p:nvPicPr>
            <p:cNvPr id="17" name="图片 16" descr="整理"/>
            <p:cNvPicPr>
              <a:picLocks noChangeAspect="1"/>
            </p:cNvPicPr>
            <p:nvPr/>
          </p:nvPicPr>
          <p:blipFill>
            <a:blip r:embed="rId8"/>
            <a:stretch>
              <a:fillRect/>
            </a:stretch>
          </p:blipFill>
          <p:spPr>
            <a:xfrm flipH="1">
              <a:off x="730" y="4996"/>
              <a:ext cx="496" cy="36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61" name="矩形 60"/>
          <p:cNvSpPr/>
          <p:nvPr/>
        </p:nvSpPr>
        <p:spPr>
          <a:xfrm>
            <a:off x="0" y="4663906"/>
            <a:ext cx="8363162" cy="2091690"/>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Implementation: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Utilize infrared components, WiFi modules, and Bluetooth components for remote data transmission and control. Enable remote control of the car's movement using an infrared remote control. Control the camera angle via Bluetooth and capture photos. Use the WiFi module for capturing photos and transmitting them</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2"/>
            </p:custDataLst>
          </p:nvPr>
        </p:nvSpPr>
        <p:spPr>
          <a:xfrm>
            <a:off x="710565" y="1467485"/>
            <a:ext cx="8186420" cy="4092575"/>
          </a:xfrm>
          <a:prstGeom prst="rect">
            <a:avLst/>
          </a:prstGeom>
        </p:spPr>
        <p:txBody>
          <a:bodyPr wrap="squar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Remote Control &amp; Photo</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a:p>
            <a:pPr algn="l"/>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6" name="wifi拍照">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4187190" y="186055"/>
            <a:ext cx="7485380" cy="4499610"/>
          </a:xfrm>
          <a:prstGeom prst="rect">
            <a:avLst/>
          </a:prstGeom>
        </p:spPr>
      </p:pic>
      <p:sp>
        <p:nvSpPr>
          <p:cNvPr id="21" name="文本框 20"/>
          <p:cNvSpPr txBox="1"/>
          <p:nvPr>
            <p:custDataLst>
              <p:tags r:id="rId6"/>
            </p:custDataLst>
          </p:nvPr>
        </p:nvSpPr>
        <p:spPr>
          <a:xfrm>
            <a:off x="603250" y="626904"/>
            <a:ext cx="3071495" cy="321945"/>
          </a:xfrm>
          <a:prstGeom prst="rect">
            <a:avLst/>
          </a:prstGeom>
          <a:noFill/>
        </p:spPr>
        <p:txBody>
          <a:bodyPr wrap="none" rtlCol="0">
            <a:spAutoFit/>
          </a:bodyPr>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custDataLst>
              <p:tags r:id="rId7"/>
            </p:custDataLst>
          </p:nvPr>
        </p:nvSpPr>
        <p:spPr>
          <a:xfrm>
            <a:off x="603250" y="1037411"/>
            <a:ext cx="995680" cy="337185"/>
          </a:xfrm>
          <a:prstGeom prst="rect">
            <a:avLst/>
          </a:prstGeom>
          <a:noFill/>
        </p:spPr>
        <p:txBody>
          <a:bodyPr wrap="none" rtlCol="0">
            <a:spAutoFit/>
          </a:bodyPr>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24" name="直接连接符 23"/>
          <p:cNvCxnSpPr/>
          <p:nvPr>
            <p:custDataLst>
              <p:tags r:id="rId8"/>
            </p:custDataLst>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2" fill="hold" display="1">
                  <p:stCondLst>
                    <p:cond delay="indefinite"/>
                  </p:stCondLst>
                </p:cTn>
                <p:tgtEl>
                  <p:spTgt spid="6"/>
                </p:tgtEl>
              </p:cMediaNode>
            </p:video>
          </p:childTnLst>
        </p:cTn>
      </p:par>
    </p:tnLst>
    <p:bldLst>
      <p:bldP spid="61"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6904"/>
            <a:ext cx="30714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795145" y="2875746"/>
            <a:ext cx="8363162" cy="2306955"/>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Combining the YOLO model with image GUI display techniques to achieve intelligent recognition of books, keys, and Rubik's cubes. First, the YOLO model is used to perform object recognition on the input image. Then, based on the recognition results, bounding boxes are drawn on the image using the GUI. Finally, the recognition results are displayed through the GUI interface, providing users with an intuitive operating experience.</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3"/>
            </p:custDataLst>
          </p:nvPr>
        </p:nvSpPr>
        <p:spPr>
          <a:xfrm>
            <a:off x="710565" y="1374775"/>
            <a:ext cx="4826000" cy="398780"/>
          </a:xfrm>
          <a:prstGeom prst="rect">
            <a:avLst/>
          </a:prstGeom>
        </p:spPr>
        <p:txBody>
          <a:bodyPr wrap="squar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Treasure Identification</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6904"/>
            <a:ext cx="30714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489075" y="5452576"/>
            <a:ext cx="8363162" cy="1198880"/>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This displays the login screen, where the user can login or register a new account. If the account does not exist or the wrong password has been entered, the user will be redirected to the "null" screen.</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3"/>
            </p:custDataLst>
          </p:nvPr>
        </p:nvSpPr>
        <p:spPr>
          <a:xfrm>
            <a:off x="710527" y="1374814"/>
            <a:ext cx="3646170" cy="398780"/>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User Login and Registration</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3250" y="2168525"/>
            <a:ext cx="4547870" cy="277431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6254115" y="2171700"/>
            <a:ext cx="4358640" cy="2771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6904"/>
            <a:ext cx="30714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489075" y="5241756"/>
            <a:ext cx="8363162" cy="1568450"/>
          </a:xfrm>
          <a:prstGeom prst="rect">
            <a:avLst/>
          </a:prstGeom>
        </p:spPr>
        <p:txBody>
          <a:bodyPr wrap="square">
            <a:spAutoFit/>
          </a:bodyPr>
          <a:lstStyle/>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Here is the robot data page and the editing page. The robot list allows you to view all the information about the robot, and the exploration list allows you to see the robot's exploration records. The editing page allows you to make changes to both the robot's basic data and its exploration data.</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8" name="矩形 7"/>
          <p:cNvSpPr/>
          <p:nvPr>
            <p:custDataLst>
              <p:tags r:id="rId3"/>
            </p:custDataLst>
          </p:nvPr>
        </p:nvSpPr>
        <p:spPr>
          <a:xfrm>
            <a:off x="710527" y="1374814"/>
            <a:ext cx="3646170" cy="398780"/>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Explore the Record Showcase</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6" name="图片 5"/>
          <p:cNvPicPr>
            <a:picLocks noChangeAspect="1"/>
          </p:cNvPicPr>
          <p:nvPr>
            <p:custDataLst>
              <p:tags r:id="rId4"/>
            </p:custDataLst>
          </p:nvPr>
        </p:nvPicPr>
        <p:blipFill>
          <a:blip r:embed="rId5"/>
          <a:stretch>
            <a:fillRect/>
          </a:stretch>
        </p:blipFill>
        <p:spPr>
          <a:xfrm>
            <a:off x="295910" y="2517140"/>
            <a:ext cx="4319905" cy="260921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465320" y="949325"/>
            <a:ext cx="7605395" cy="1804035"/>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4147185" y="3225800"/>
            <a:ext cx="7172960" cy="1754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6904"/>
            <a:ext cx="30714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Function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Show</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4" name="文本框 3"/>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功能展示</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3"/>
            </p:custDataLst>
          </p:nvPr>
        </p:nvSpPr>
        <p:spPr>
          <a:xfrm>
            <a:off x="710527" y="1374814"/>
            <a:ext cx="3004820" cy="398780"/>
          </a:xfrm>
          <a:prstGeom prst="rect">
            <a:avLst/>
          </a:prstGeom>
        </p:spPr>
        <p:txBody>
          <a:bodyPr wrap="none">
            <a:spAutoFit/>
          </a:bodyPr>
          <a:p>
            <a:pPr algn="l"/>
            <a:r>
              <a:rPr lang="zh-CN" altLang="en-US" sz="2000" b="1" dirty="0">
                <a:solidFill>
                  <a:srgbClr val="0073D2"/>
                </a:solidFill>
                <a:latin typeface="思源黑体 CN Light" panose="020B0300000000000000" pitchFamily="34" charset="-122"/>
                <a:ea typeface="思源黑体 CN Light" panose="020B0300000000000000" pitchFamily="34" charset="-122"/>
              </a:rPr>
              <a:t>Explore record editing</a:t>
            </a:r>
            <a:endParaRPr lang="zh-CN" altLang="en-US" sz="2000" b="1" dirty="0">
              <a:solidFill>
                <a:srgbClr val="0073D2"/>
              </a:solidFill>
              <a:latin typeface="思源黑体 CN Light" panose="020B0300000000000000" pitchFamily="34" charset="-122"/>
              <a:ea typeface="思源黑体 CN Light" panose="020B0300000000000000"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967740" y="1773555"/>
            <a:ext cx="6194425" cy="3675380"/>
          </a:xfrm>
          <a:prstGeom prst="rect">
            <a:avLst/>
          </a:prstGeom>
        </p:spPr>
      </p:pic>
      <p:pic>
        <p:nvPicPr>
          <p:cNvPr id="9" name="图片 6" descr="4"/>
          <p:cNvPicPr>
            <a:picLocks noChangeAspect="1"/>
          </p:cNvPicPr>
          <p:nvPr>
            <p:custDataLst>
              <p:tags r:id="rId6"/>
            </p:custDataLst>
          </p:nvPr>
        </p:nvPicPr>
        <p:blipFill>
          <a:blip r:embed="rId7"/>
          <a:srcRect t="47045"/>
          <a:stretch>
            <a:fillRect/>
          </a:stretch>
        </p:blipFill>
        <p:spPr>
          <a:xfrm>
            <a:off x="6715125" y="948690"/>
            <a:ext cx="5263515" cy="2896235"/>
          </a:xfrm>
          <a:prstGeom prst="rect">
            <a:avLst/>
          </a:prstGeom>
        </p:spPr>
      </p:pic>
      <p:sp>
        <p:nvSpPr>
          <p:cNvPr id="12" name="矩形 11"/>
          <p:cNvSpPr/>
          <p:nvPr>
            <p:custDataLst>
              <p:tags r:id="rId8"/>
            </p:custDataLst>
          </p:nvPr>
        </p:nvSpPr>
        <p:spPr>
          <a:xfrm>
            <a:off x="1489075" y="5241756"/>
            <a:ext cx="8363162" cy="1568450"/>
          </a:xfrm>
          <a:prstGeom prst="rect">
            <a:avLst/>
          </a:prstGeom>
        </p:spPr>
        <p:txBody>
          <a:bodyPr wrap="square">
            <a:spAutoFit/>
          </a:bodyPr>
          <a:p>
            <a:pPr>
              <a:lnSpc>
                <a:spcPct val="150000"/>
              </a:lnSpc>
              <a:spcAft>
                <a:spcPts val="1200"/>
              </a:spcAft>
            </a:pPr>
            <a:r>
              <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Here is the robot data page and the editing page. The robot list allows you to view all the information about the robot, and the exploration list allows you to see the robot's exploration records. The editing page allows you to make changes to both the robot's basic data and its exploration data.</a:t>
            </a:r>
            <a:endParaRPr 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iterate type="lt">
                                    <p:tmPct val="2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1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1180465" y="454025"/>
            <a:ext cx="8266430" cy="521970"/>
          </a:xfrm>
          <a:prstGeom prst="rect">
            <a:avLst/>
          </a:prstGeom>
          <a:noFill/>
        </p:spPr>
        <p:txBody>
          <a:bodyPr wrap="square" rtlCol="0">
            <a:spAutoFit/>
          </a:bodyPr>
          <a:lstStyle/>
          <a:p>
            <a:pPr algn="ctr">
              <a:lnSpc>
                <a:spcPct val="1000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Summary</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&amp; E</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xperience</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3"/>
            </p:custDataLst>
          </p:nvPr>
        </p:nvSpPr>
        <p:spPr>
          <a:xfrm>
            <a:off x="603250" y="1037411"/>
            <a:ext cx="11988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总结与经验</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graphicFrame>
        <p:nvGraphicFramePr>
          <p:cNvPr id="6" name="图表 5" descr="7b0a202020202263686172745265734964223a202233313537383939220a7d0a"/>
          <p:cNvGraphicFramePr/>
          <p:nvPr>
            <p:custDataLst>
              <p:tags r:id="rId4"/>
            </p:custDataLst>
          </p:nvPr>
        </p:nvGraphicFramePr>
        <p:xfrm>
          <a:off x="6826250" y="1729740"/>
          <a:ext cx="4771390" cy="4003040"/>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custDataLst>
              <p:tags r:id="rId5"/>
            </p:custDataLst>
          </p:nvPr>
        </p:nvSpPr>
        <p:spPr>
          <a:xfrm>
            <a:off x="298450" y="1844040"/>
            <a:ext cx="6146800" cy="5015865"/>
          </a:xfrm>
          <a:prstGeom prst="rect">
            <a:avLst/>
          </a:prstGeom>
          <a:noFill/>
        </p:spPr>
        <p:txBody>
          <a:bodyPr wrap="square" rtlCol="0">
            <a:spAutoFit/>
          </a:bodyPr>
          <a:p>
            <a:pPr indent="457200"/>
            <a:r>
              <a:rPr lang="zh-CN" altLang="en-US" sz="1600">
                <a:solidFill>
                  <a:schemeClr val="tx1"/>
                </a:solidFill>
                <a:latin typeface="Times New Roman" panose="02020603050405020304" charset="0"/>
                <a:ea typeface="微软雅黑" panose="020B0503020204020204" pitchFamily="34" charset="-122"/>
                <a:cs typeface="Times New Roman" panose="02020603050405020304" charset="0"/>
              </a:rPr>
              <a:t>Through this design and production process, we have come to appreciate the importance of both practical skills and theoretical knowledge. The integration of theory and practice is paramount. Of course, we also recognize our shortcomings. Due to our lack of theoretical knowledge and less-than-ideal practical skills, we encountered numerous obstacles during the work, often taking the wrong path. Although we inevitably faced many challenges during the production process, with the help of our teacher and classmates, we successfully resolved these issues, completed the entire system design, and achieved the final debugging, meeting the expected requirements. We effectively fulfilled the design task.</a:t>
            </a:r>
            <a:endParaRPr lang="zh-CN" altLang="en-US" sz="1600">
              <a:solidFill>
                <a:schemeClr val="tx1"/>
              </a:solidFill>
              <a:latin typeface="Times New Roman" panose="02020603050405020304" charset="0"/>
              <a:ea typeface="微软雅黑" panose="020B0503020204020204" pitchFamily="34" charset="-122"/>
              <a:cs typeface="Times New Roman" panose="02020603050405020304" charset="0"/>
            </a:endParaRPr>
          </a:p>
          <a:p>
            <a:pPr indent="457200"/>
            <a:r>
              <a:rPr lang="zh-CN" altLang="en-US" sz="1600">
                <a:solidFill>
                  <a:schemeClr val="tx1"/>
                </a:solidFill>
                <a:latin typeface="Times New Roman" panose="02020603050405020304" charset="0"/>
                <a:ea typeface="微软雅黑" panose="020B0503020204020204" pitchFamily="34" charset="-122"/>
                <a:cs typeface="Times New Roman" panose="02020603050405020304" charset="0"/>
              </a:rPr>
              <a:t>After multiple revisions and debugging measurements, this design largely adheres to the design requirements. Due to human factors and limitations in software and hardware, the system inevitably introduced some errors. However, through adjustments and precise calculations, we managed to reduce these errors. Throughout the continuous trial and error process, we learned a great deal. Especially with the guidance of our teacher, we gained not only knowledge and results but also, and perhaps more importantly, valuable learning methods and problem-solving skills.</a:t>
            </a:r>
            <a:endParaRPr lang="zh-CN" altLang="en-US" sz="16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V="1">
            <a:off x="0" y="2527300"/>
            <a:ext cx="12192000" cy="4330700"/>
          </a:xfrm>
          <a:prstGeom prst="rect">
            <a:avLst/>
          </a:prstGeom>
        </p:spPr>
      </p:pic>
      <p:sp>
        <p:nvSpPr>
          <p:cNvPr id="3" name="文本框 2"/>
          <p:cNvSpPr txBox="1"/>
          <p:nvPr/>
        </p:nvSpPr>
        <p:spPr>
          <a:xfrm>
            <a:off x="603250" y="461645"/>
            <a:ext cx="6614160" cy="521970"/>
          </a:xfrm>
          <a:prstGeom prst="rect">
            <a:avLst/>
          </a:prstGeom>
          <a:noFill/>
        </p:spPr>
        <p:txBody>
          <a:bodyPr wrap="square" rtlCol="0">
            <a:spAutoFit/>
          </a:bodyPr>
          <a:lstStyle/>
          <a:p>
            <a:pPr algn="l"/>
            <a:r>
              <a:rPr lang="en-US" altLang="zh-CN"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G</a:t>
            </a:r>
            <a:r>
              <a:rPr lang="zh-CN" altLang="en-US"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roup </a:t>
            </a:r>
            <a:r>
              <a:rPr lang="en-US" altLang="zh-CN"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P</a:t>
            </a:r>
            <a:r>
              <a:rPr lang="zh-CN" altLang="en-US"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hoto</a:t>
            </a:r>
            <a:r>
              <a:rPr lang="en-US" altLang="zh-CN"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rPr>
              <a:t>~</a:t>
            </a:r>
            <a:endParaRPr lang="en-US" altLang="zh-CN" sz="2800" dirty="0" smtClean="0">
              <a:solidFill>
                <a:schemeClr val="tx1">
                  <a:lumMod val="85000"/>
                  <a:lumOff val="15000"/>
                </a:schemeClr>
              </a:solidFill>
              <a:latin typeface="Arial Black" panose="020B0A04020102020204" charset="0"/>
              <a:ea typeface="思源黑体 CN Light" panose="020B0300000000000000" pitchFamily="34" charset="-122"/>
              <a:cs typeface="Arial Black" panose="020B0A04020102020204" charset="0"/>
            </a:endParaRPr>
          </a:p>
        </p:txBody>
      </p:sp>
      <p:cxnSp>
        <p:nvCxnSpPr>
          <p:cNvPr id="5" name="直接连接符 4"/>
          <p:cNvCxnSpPr/>
          <p:nvPr/>
        </p:nvCxnSpPr>
        <p:spPr>
          <a:xfrm>
            <a:off x="710406" y="1006455"/>
            <a:ext cx="195497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rcRect t="24294"/>
          <a:stretch>
            <a:fillRect/>
          </a:stretch>
        </p:blipFill>
        <p:spPr>
          <a:xfrm>
            <a:off x="1631950" y="1904365"/>
            <a:ext cx="7889875" cy="44799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1006475"/>
            <a:ext cx="12192000" cy="4330700"/>
          </a:xfrm>
          <a:prstGeom prst="rect">
            <a:avLst/>
          </a:prstGeom>
        </p:spPr>
      </p:pic>
      <p:sp>
        <p:nvSpPr>
          <p:cNvPr id="2" name="文本框 1"/>
          <p:cNvSpPr txBox="1"/>
          <p:nvPr/>
        </p:nvSpPr>
        <p:spPr>
          <a:xfrm>
            <a:off x="603250" y="620554"/>
            <a:ext cx="720090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Team Profile</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E-Commerce &amp; IOT</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smtClean="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sp>
        <p:nvSpPr>
          <p:cNvPr id="3" name="文本框 2"/>
          <p:cNvSpPr txBox="1"/>
          <p:nvPr/>
        </p:nvSpPr>
        <p:spPr>
          <a:xfrm>
            <a:off x="603250" y="1037411"/>
            <a:ext cx="995680" cy="337185"/>
          </a:xfrm>
          <a:prstGeom prst="rect">
            <a:avLst/>
          </a:prstGeom>
          <a:noFill/>
        </p:spPr>
        <p:txBody>
          <a:bodyPr wrap="none" rtlCol="0">
            <a:spAutoFit/>
          </a:bodyPr>
          <a:lstStyle/>
          <a:p>
            <a:r>
              <a:rPr lang="zh-CN" altLang="en-US" sz="1600" dirty="0">
                <a:solidFill>
                  <a:schemeClr val="tx1">
                    <a:lumMod val="85000"/>
                    <a:lumOff val="15000"/>
                  </a:schemeClr>
                </a:solidFill>
                <a:latin typeface="华文隶书" panose="02010800040101010101" charset="-122"/>
                <a:ea typeface="华文隶书" panose="02010800040101010101" charset="-122"/>
              </a:rPr>
              <a:t>团队介绍</a:t>
            </a:r>
            <a:endParaRPr lang="zh-CN" altLang="en-US" sz="1600" dirty="0">
              <a:solidFill>
                <a:schemeClr val="tx1">
                  <a:lumMod val="85000"/>
                  <a:lumOff val="15000"/>
                </a:schemeClr>
              </a:solidFill>
              <a:latin typeface="华文隶书" panose="02010800040101010101" charset="-122"/>
              <a:ea typeface="华文隶书" panose="02010800040101010101" charset="-122"/>
            </a:endParaRPr>
          </a:p>
        </p:txBody>
      </p:sp>
      <p:cxnSp>
        <p:nvCxnSpPr>
          <p:cNvPr id="4" name="直接连接符 3"/>
          <p:cNvCxnSpPr/>
          <p:nvPr/>
        </p:nvCxnSpPr>
        <p:spPr>
          <a:xfrm>
            <a:off x="710406" y="1006455"/>
            <a:ext cx="1513205" cy="25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479310" y="1949995"/>
            <a:ext cx="3683635" cy="1614805"/>
            <a:chOff x="880505" y="2550705"/>
            <a:chExt cx="3683635" cy="1614805"/>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661" y="2563921"/>
              <a:ext cx="304800" cy="304800"/>
            </a:xfrm>
            <a:prstGeom prst="rect">
              <a:avLst/>
            </a:prstGeom>
          </p:spPr>
        </p:pic>
        <p:sp>
          <p:nvSpPr>
            <p:cNvPr id="10" name="矩形 9"/>
            <p:cNvSpPr/>
            <p:nvPr/>
          </p:nvSpPr>
          <p:spPr>
            <a:xfrm>
              <a:off x="1311511" y="2550705"/>
              <a:ext cx="2218690" cy="368300"/>
            </a:xfrm>
            <a:prstGeom prst="rect">
              <a:avLst/>
            </a:prstGeom>
          </p:spPr>
          <p:txBody>
            <a:bodyPr wrap="none">
              <a:spAutoFit/>
            </a:bodyPr>
            <a:lstStyle/>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Jiashuo Wang </a:t>
              </a:r>
              <a:r>
                <a:rPr sz="1400" dirty="0">
                  <a:solidFill>
                    <a:schemeClr val="tx1"/>
                  </a:solidFill>
                  <a:latin typeface="华文隶书" panose="02010800040101010101" charset="-122"/>
                  <a:ea typeface="华文隶书" panose="02010800040101010101" charset="-122"/>
                  <a:cs typeface="Times New Roman" panose="02020603050405020304" charset="0"/>
                  <a:sym typeface="+mn-ea"/>
                </a:rPr>
                <a:t>王嘉烁</a:t>
              </a:r>
              <a:endParaRPr lang="zh-CN" altLang="en-US" sz="1400" b="1" dirty="0">
                <a:solidFill>
                  <a:schemeClr val="tx1"/>
                </a:solidFill>
                <a:latin typeface="华文隶书" panose="02010800040101010101" charset="-122"/>
                <a:ea typeface="华文隶书" panose="02010800040101010101" charset="-122"/>
                <a:cs typeface="Times New Roman" panose="02020603050405020304" charset="0"/>
                <a:sym typeface="+mn-ea"/>
              </a:endParaRPr>
            </a:p>
          </p:txBody>
        </p:sp>
        <p:sp>
          <p:nvSpPr>
            <p:cNvPr id="36" name="矩形 35"/>
            <p:cNvSpPr/>
            <p:nvPr/>
          </p:nvSpPr>
          <p:spPr>
            <a:xfrm>
              <a:off x="880505" y="2920275"/>
              <a:ext cx="3683635" cy="1245235"/>
            </a:xfrm>
            <a:prstGeom prst="rect">
              <a:avLst/>
            </a:prstGeom>
          </p:spPr>
          <p:txBody>
            <a:bodyPr wrap="square">
              <a:spAutoFit/>
            </a:bodyPr>
            <a:lstStyle/>
            <a:p>
              <a:pPr>
                <a:lnSpc>
                  <a:spcPts val="1800"/>
                </a:lnSpc>
              </a:pPr>
              <a:r>
                <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Mainly responsible for the page design section, including the design and artwork of the basic webpage components, as well as implementing error-tolerant functionalities for individual user login, registration, and handling account/password errors or duplicate registrations.</a:t>
              </a: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grpSp>
        <p:nvGrpSpPr>
          <p:cNvPr id="20" name="组合 19"/>
          <p:cNvGrpSpPr/>
          <p:nvPr/>
        </p:nvGrpSpPr>
        <p:grpSpPr>
          <a:xfrm>
            <a:off x="6483985" y="3834765"/>
            <a:ext cx="4606925" cy="1152977"/>
            <a:chOff x="637" y="4885"/>
            <a:chExt cx="7255" cy="1816"/>
          </a:xfrm>
        </p:grpSpPr>
        <p:grpSp>
          <p:nvGrpSpPr>
            <p:cNvPr id="12" name="组合 11"/>
            <p:cNvGrpSpPr/>
            <p:nvPr/>
          </p:nvGrpSpPr>
          <p:grpSpPr>
            <a:xfrm>
              <a:off x="637" y="4885"/>
              <a:ext cx="7255" cy="1816"/>
              <a:chOff x="880505" y="2550705"/>
              <a:chExt cx="4606925" cy="1152807"/>
            </a:xfrm>
          </p:grpSpPr>
          <p:sp>
            <p:nvSpPr>
              <p:cNvPr id="14" name="矩形 13"/>
              <p:cNvSpPr/>
              <p:nvPr>
                <p:custDataLst>
                  <p:tags r:id="rId3"/>
                </p:custDataLst>
              </p:nvPr>
            </p:nvSpPr>
            <p:spPr>
              <a:xfrm>
                <a:off x="1311511" y="2550705"/>
                <a:ext cx="2218690" cy="368246"/>
              </a:xfrm>
              <a:prstGeom prst="rect">
                <a:avLst/>
              </a:prstGeom>
            </p:spPr>
            <p:txBody>
              <a:bodyPr wrap="none">
                <a:spAutoFit/>
              </a:bodyPr>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Zonghuan </a:t>
                </a:r>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Han </a:t>
                </a:r>
                <a:r>
                  <a:rPr lang="zh-CN" altLang="en-US" sz="1400" dirty="0">
                    <a:solidFill>
                      <a:schemeClr val="tx1"/>
                    </a:solidFill>
                    <a:latin typeface="华文隶书" panose="02010800040101010101" charset="-122"/>
                    <a:ea typeface="华文隶书" panose="02010800040101010101" charset="-122"/>
                    <a:cs typeface="Times New Roman" panose="02020603050405020304" charset="0"/>
                    <a:sym typeface="+mn-ea"/>
                  </a:rPr>
                  <a:t>韩宗桓</a:t>
                </a:r>
                <a:endParaRPr lang="zh-CN" altLang="en-US" sz="1400" b="1" dirty="0">
                  <a:solidFill>
                    <a:schemeClr val="tx1"/>
                  </a:solidFill>
                  <a:latin typeface="华文隶书" panose="02010800040101010101" charset="-122"/>
                  <a:ea typeface="华文隶书" panose="02010800040101010101" charset="-122"/>
                  <a:cs typeface="Times New Roman" panose="02020603050405020304" charset="0"/>
                  <a:sym typeface="+mn-ea"/>
                </a:endParaRPr>
              </a:p>
            </p:txBody>
          </p:sp>
          <p:sp>
            <p:nvSpPr>
              <p:cNvPr id="16" name="矩形 15"/>
              <p:cNvSpPr/>
              <p:nvPr>
                <p:custDataLst>
                  <p:tags r:id="rId4"/>
                </p:custDataLst>
              </p:nvPr>
            </p:nvSpPr>
            <p:spPr>
              <a:xfrm>
                <a:off x="880505" y="2920037"/>
                <a:ext cx="4606925" cy="783475"/>
              </a:xfrm>
              <a:prstGeom prst="rect">
                <a:avLst/>
              </a:prstGeom>
            </p:spPr>
            <p:txBody>
              <a:bodyPr wrap="square">
                <a:spAutoFit/>
              </a:bodyPr>
              <a:p>
                <a:pPr>
                  <a:lnSpc>
                    <a:spcPts val="1800"/>
                  </a:lnSpc>
                </a:pP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Mainly responsible for the page design section, including interfacing with the database, displaying the basic data and exploration records of the robot, and implementing the editing functionality for robot basic data.</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pic>
          <p:nvPicPr>
            <p:cNvPr id="17" name="图片 16" descr="整理"/>
            <p:cNvPicPr>
              <a:picLocks noChangeAspect="1"/>
            </p:cNvPicPr>
            <p:nvPr/>
          </p:nvPicPr>
          <p:blipFill>
            <a:blip r:embed="rId5"/>
            <a:stretch>
              <a:fillRect/>
            </a:stretch>
          </p:blipFill>
          <p:spPr>
            <a:xfrm flipH="1">
              <a:off x="730" y="4996"/>
              <a:ext cx="496" cy="367"/>
            </a:xfrm>
            <a:prstGeom prst="rect">
              <a:avLst/>
            </a:prstGeom>
          </p:spPr>
        </p:pic>
      </p:grpSp>
      <p:grpSp>
        <p:nvGrpSpPr>
          <p:cNvPr id="13" name="组合 12"/>
          <p:cNvGrpSpPr/>
          <p:nvPr/>
        </p:nvGrpSpPr>
        <p:grpSpPr>
          <a:xfrm>
            <a:off x="1517410" y="3669575"/>
            <a:ext cx="3683635" cy="1153160"/>
            <a:chOff x="880505" y="2550705"/>
            <a:chExt cx="3683635" cy="1153160"/>
          </a:xfrm>
        </p:grpSpPr>
        <p:pic>
          <p:nvPicPr>
            <p:cNvPr id="21" name="图片 20"/>
            <p:cNvPicPr>
              <a:picLocks noChangeAspect="1"/>
            </p:cNvPicPr>
            <p:nvPr>
              <p:custDataLst>
                <p:tags r:id="rId6"/>
              </p:custDataLst>
            </p:nvPr>
          </p:nvPicPr>
          <p:blipFill>
            <a:blip r:embed="rId2">
              <a:extLst>
                <a:ext uri="{28A0092B-C50C-407E-A947-70E740481C1C}">
                  <a14:useLocalDpi xmlns:a14="http://schemas.microsoft.com/office/drawing/2010/main" val="0"/>
                </a:ext>
              </a:extLst>
            </a:blip>
            <a:stretch>
              <a:fillRect/>
            </a:stretch>
          </p:blipFill>
          <p:spPr>
            <a:xfrm>
              <a:off x="987661" y="2563921"/>
              <a:ext cx="304800" cy="304800"/>
            </a:xfrm>
            <a:prstGeom prst="rect">
              <a:avLst/>
            </a:prstGeom>
          </p:spPr>
        </p:pic>
        <p:sp>
          <p:nvSpPr>
            <p:cNvPr id="22" name="矩形 21"/>
            <p:cNvSpPr/>
            <p:nvPr>
              <p:custDataLst>
                <p:tags r:id="rId7"/>
              </p:custDataLst>
            </p:nvPr>
          </p:nvSpPr>
          <p:spPr>
            <a:xfrm>
              <a:off x="1311511" y="2550705"/>
              <a:ext cx="1871980" cy="368300"/>
            </a:xfrm>
            <a:prstGeom prst="rect">
              <a:avLst/>
            </a:prstGeom>
          </p:spPr>
          <p:txBody>
            <a:bodyPr wrap="none">
              <a:spAutoFit/>
            </a:bodyPr>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Wangzi </a:t>
              </a:r>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Li </a:t>
              </a:r>
              <a:r>
                <a:rPr lang="zh-CN" sz="1400" dirty="0">
                  <a:solidFill>
                    <a:schemeClr val="tx1"/>
                  </a:solidFill>
                  <a:latin typeface="华文隶书" panose="02010800040101010101" charset="-122"/>
                  <a:ea typeface="华文隶书" panose="02010800040101010101" charset="-122"/>
                  <a:cs typeface="Times New Roman" panose="02020603050405020304" charset="0"/>
                  <a:sym typeface="+mn-ea"/>
                </a:rPr>
                <a:t>李</a:t>
              </a:r>
              <a:r>
                <a:rPr lang="zh-CN" sz="1400" dirty="0">
                  <a:solidFill>
                    <a:schemeClr val="tx1"/>
                  </a:solidFill>
                  <a:latin typeface="华文隶书" panose="02010800040101010101" charset="-122"/>
                  <a:ea typeface="华文隶书" panose="02010800040101010101" charset="-122"/>
                  <a:cs typeface="Times New Roman" panose="02020603050405020304" charset="0"/>
                  <a:sym typeface="+mn-ea"/>
                </a:rPr>
                <a:t>王子</a:t>
              </a:r>
              <a:endParaRPr lang="zh-CN" sz="1400" dirty="0">
                <a:solidFill>
                  <a:schemeClr val="tx1"/>
                </a:solidFill>
                <a:latin typeface="华文隶书" panose="02010800040101010101" charset="-122"/>
                <a:ea typeface="华文隶书" panose="02010800040101010101" charset="-122"/>
                <a:cs typeface="Times New Roman" panose="02020603050405020304" charset="0"/>
                <a:sym typeface="+mn-ea"/>
              </a:endParaRPr>
            </a:p>
          </p:txBody>
        </p:sp>
        <p:sp>
          <p:nvSpPr>
            <p:cNvPr id="23" name="矩形 22"/>
            <p:cNvSpPr/>
            <p:nvPr>
              <p:custDataLst>
                <p:tags r:id="rId8"/>
              </p:custDataLst>
            </p:nvPr>
          </p:nvSpPr>
          <p:spPr>
            <a:xfrm>
              <a:off x="880505" y="2920275"/>
              <a:ext cx="3683635" cy="783590"/>
            </a:xfrm>
            <a:prstGeom prst="rect">
              <a:avLst/>
            </a:prstGeom>
          </p:spPr>
          <p:txBody>
            <a:bodyPr wrap="square">
              <a:noAutofit/>
            </a:bodyPr>
            <a:p>
              <a:pPr>
                <a:lnSpc>
                  <a:spcPts val="1800"/>
                </a:lnSpc>
              </a:pPr>
              <a:r>
                <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Mainly responsible for code Writing and Cleaning, organizing, and preparing data for analysis; feeding data to the model, optimizing parameters, and monitoring performance,  training models</a:t>
              </a: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grpSp>
        <p:nvGrpSpPr>
          <p:cNvPr id="24" name="组合 23"/>
          <p:cNvGrpSpPr/>
          <p:nvPr/>
        </p:nvGrpSpPr>
        <p:grpSpPr>
          <a:xfrm>
            <a:off x="6522085" y="5554345"/>
            <a:ext cx="4606925" cy="956310"/>
            <a:chOff x="637" y="4885"/>
            <a:chExt cx="7255" cy="1506"/>
          </a:xfrm>
        </p:grpSpPr>
        <p:grpSp>
          <p:nvGrpSpPr>
            <p:cNvPr id="25" name="组合 24"/>
            <p:cNvGrpSpPr/>
            <p:nvPr/>
          </p:nvGrpSpPr>
          <p:grpSpPr>
            <a:xfrm>
              <a:off x="637" y="4885"/>
              <a:ext cx="7255" cy="1506"/>
              <a:chOff x="880505" y="2550705"/>
              <a:chExt cx="4606925" cy="956169"/>
            </a:xfrm>
          </p:grpSpPr>
          <p:sp>
            <p:nvSpPr>
              <p:cNvPr id="26" name="矩形 25"/>
              <p:cNvSpPr/>
              <p:nvPr>
                <p:custDataLst>
                  <p:tags r:id="rId9"/>
                </p:custDataLst>
              </p:nvPr>
            </p:nvSpPr>
            <p:spPr>
              <a:xfrm>
                <a:off x="1311511" y="2550705"/>
                <a:ext cx="2218690" cy="368246"/>
              </a:xfrm>
              <a:prstGeom prst="rect">
                <a:avLst/>
              </a:prstGeom>
            </p:spPr>
            <p:txBody>
              <a:bodyPr wrap="none">
                <a:spAutoFit/>
              </a:bodyPr>
              <a:p>
                <a:pPr algn="l"/>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Shuokai </a:t>
                </a:r>
                <a:r>
                  <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rPr>
                  <a:t>Wang </a:t>
                </a:r>
                <a:r>
                  <a:rPr lang="zh-CN" altLang="en-US" sz="1400" dirty="0">
                    <a:solidFill>
                      <a:schemeClr val="tx1"/>
                    </a:solidFill>
                    <a:latin typeface="华文隶书" panose="02010800040101010101" charset="-122"/>
                    <a:ea typeface="华文隶书" panose="02010800040101010101" charset="-122"/>
                    <a:cs typeface="Times New Roman" panose="02020603050405020304" charset="0"/>
                    <a:sym typeface="+mn-ea"/>
                  </a:rPr>
                  <a:t>王栎凯</a:t>
                </a:r>
                <a:endParaRPr lang="zh-CN" altLang="en-US" sz="1400" dirty="0">
                  <a:solidFill>
                    <a:schemeClr val="tx1"/>
                  </a:solidFill>
                  <a:latin typeface="华文隶书" panose="02010800040101010101" charset="-122"/>
                  <a:ea typeface="华文隶书" panose="02010800040101010101" charset="-122"/>
                  <a:cs typeface="Times New Roman" panose="02020603050405020304" charset="0"/>
                  <a:sym typeface="+mn-ea"/>
                </a:endParaRPr>
              </a:p>
            </p:txBody>
          </p:sp>
          <p:sp>
            <p:nvSpPr>
              <p:cNvPr id="27" name="矩形 26"/>
              <p:cNvSpPr/>
              <p:nvPr>
                <p:custDataLst>
                  <p:tags r:id="rId10"/>
                </p:custDataLst>
              </p:nvPr>
            </p:nvSpPr>
            <p:spPr>
              <a:xfrm>
                <a:off x="880505" y="2920221"/>
                <a:ext cx="4606925" cy="586653"/>
              </a:xfrm>
              <a:prstGeom prst="rect">
                <a:avLst/>
              </a:prstGeom>
            </p:spPr>
            <p:txBody>
              <a:bodyPr wrap="square">
                <a:noAutofit/>
              </a:bodyPr>
              <a:p>
                <a:pPr>
                  <a:lnSpc>
                    <a:spcPts val="1800"/>
                  </a:lnSpc>
                </a:pPr>
                <a:r>
                  <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rPr>
                  <a:t>Mainly responsible for code writing feeding data to the model, optimizing parameters, and monitoring performance, and GUI (Graphical User Interface) design.</a:t>
                </a: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a:p>
                <a:pPr>
                  <a:lnSpc>
                    <a:spcPts val="1800"/>
                  </a:lnSpc>
                </a:pPr>
                <a:endParaRPr lang="zh-CN" altLang="en-US" sz="1000" dirty="0">
                  <a:solidFill>
                    <a:schemeClr val="tx1">
                      <a:lumMod val="50000"/>
                      <a:lumOff val="50000"/>
                    </a:schemeClr>
                  </a:solidFill>
                  <a:latin typeface="Times New Roman" panose="02020603050405020304" charset="0"/>
                  <a:ea typeface="思源黑体 CN Light" panose="020B0300000000000000" pitchFamily="34" charset="-122"/>
                  <a:cs typeface="Times New Roman" panose="02020603050405020304" charset="0"/>
                </a:endParaRPr>
              </a:p>
            </p:txBody>
          </p:sp>
        </p:grpSp>
        <p:pic>
          <p:nvPicPr>
            <p:cNvPr id="28" name="图片 27" descr="整理"/>
            <p:cNvPicPr>
              <a:picLocks noChangeAspect="1"/>
            </p:cNvPicPr>
            <p:nvPr>
              <p:custDataLst>
                <p:tags r:id="rId11"/>
              </p:custDataLst>
            </p:nvPr>
          </p:nvPicPr>
          <p:blipFill>
            <a:blip r:embed="rId5"/>
            <a:stretch>
              <a:fillRect/>
            </a:stretch>
          </p:blipFill>
          <p:spPr>
            <a:xfrm flipH="1">
              <a:off x="730" y="4996"/>
              <a:ext cx="496" cy="36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decel="10000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8648" y="461804"/>
            <a:ext cx="4578985" cy="521970"/>
          </a:xfrm>
          <a:prstGeom prst="rect">
            <a:avLst/>
          </a:prstGeom>
          <a:noFill/>
        </p:spPr>
        <p:txBody>
          <a:bodyPr wrap="none" rtlCol="0">
            <a:spAutoFit/>
          </a:bodyPr>
          <a:lstStyle/>
          <a:p>
            <a:pPr algn="ctr">
              <a:lnSpc>
                <a:spcPct val="1000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Planning </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&amp; S</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cheduling</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3" name="文本框 2"/>
          <p:cNvSpPr txBox="1"/>
          <p:nvPr/>
        </p:nvSpPr>
        <p:spPr>
          <a:xfrm>
            <a:off x="603250" y="1037411"/>
            <a:ext cx="1605280" cy="337185"/>
          </a:xfrm>
          <a:prstGeom prst="rect">
            <a:avLst/>
          </a:prstGeom>
          <a:noFill/>
        </p:spPr>
        <p:txBody>
          <a:bodyPr wrap="none" rtlCol="0">
            <a:spAutoFit/>
          </a:bodyPr>
          <a:lstStyle/>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计划与时间安排</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cxnSp>
        <p:nvCxnSpPr>
          <p:cNvPr id="4" name="直接连接符 3"/>
          <p:cNvCxnSpPr/>
          <p:nvPr/>
        </p:nvCxnSpPr>
        <p:spPr>
          <a:xfrm flipV="1">
            <a:off x="710406" y="999470"/>
            <a:ext cx="1430655" cy="69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2"/>
            </p:custDataLst>
          </p:nvPr>
        </p:nvPicPr>
        <p:blipFill>
          <a:blip r:embed="rId3"/>
          <a:stretch>
            <a:fillRect/>
          </a:stretch>
        </p:blipFill>
        <p:spPr>
          <a:xfrm>
            <a:off x="2141220" y="1255395"/>
            <a:ext cx="7833360" cy="514477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4655" y="0"/>
            <a:ext cx="9558655" cy="3395345"/>
          </a:xfrm>
          <a:prstGeom prst="rect">
            <a:avLst/>
          </a:prstGeom>
        </p:spPr>
      </p:pic>
      <p:sp>
        <p:nvSpPr>
          <p:cNvPr id="2" name="文本框 1"/>
          <p:cNvSpPr txBox="1"/>
          <p:nvPr/>
        </p:nvSpPr>
        <p:spPr>
          <a:xfrm>
            <a:off x="608648" y="461804"/>
            <a:ext cx="4578985" cy="521970"/>
          </a:xfrm>
          <a:prstGeom prst="rect">
            <a:avLst/>
          </a:prstGeom>
          <a:noFill/>
        </p:spPr>
        <p:txBody>
          <a:bodyPr wrap="none" rtlCol="0">
            <a:spAutoFit/>
          </a:bodyPr>
          <a:lstStyle/>
          <a:p>
            <a:pPr algn="ctr">
              <a:lnSpc>
                <a:spcPct val="1000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Planning </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&amp; S</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cheduling</a:t>
            </a:r>
            <a:endPar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3" name="文本框 2"/>
          <p:cNvSpPr txBox="1"/>
          <p:nvPr/>
        </p:nvSpPr>
        <p:spPr>
          <a:xfrm>
            <a:off x="603250" y="1037411"/>
            <a:ext cx="1605280" cy="337185"/>
          </a:xfrm>
          <a:prstGeom prst="rect">
            <a:avLst/>
          </a:prstGeom>
          <a:noFill/>
        </p:spPr>
        <p:txBody>
          <a:bodyPr wrap="none" rtlCol="0">
            <a:spAutoFit/>
          </a:bodyPr>
          <a:lstStyle/>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计划与时间安排</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cxnSp>
        <p:nvCxnSpPr>
          <p:cNvPr id="4" name="直接连接符 3"/>
          <p:cNvCxnSpPr/>
          <p:nvPr/>
        </p:nvCxnSpPr>
        <p:spPr>
          <a:xfrm flipV="1">
            <a:off x="710406" y="999470"/>
            <a:ext cx="1430655" cy="69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2"/>
            </p:custDataLst>
          </p:nvPr>
        </p:nvPicPr>
        <p:blipFill>
          <a:blip r:embed="rId3"/>
          <a:srcRect t="8209"/>
          <a:stretch>
            <a:fillRect/>
          </a:stretch>
        </p:blipFill>
        <p:spPr>
          <a:xfrm>
            <a:off x="1814195" y="1405890"/>
            <a:ext cx="8292465" cy="51968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610" y="0"/>
            <a:ext cx="12192000" cy="4330700"/>
          </a:xfrm>
          <a:prstGeom prst="rect">
            <a:avLst/>
          </a:prstGeom>
        </p:spPr>
      </p:pic>
      <p:sp>
        <p:nvSpPr>
          <p:cNvPr id="3" name="文本框 2"/>
          <p:cNvSpPr txBox="1"/>
          <p:nvPr/>
        </p:nvSpPr>
        <p:spPr>
          <a:xfrm>
            <a:off x="603250" y="620554"/>
            <a:ext cx="732599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Overall Introduction</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sp>
        <p:nvSpPr>
          <p:cNvPr id="6" name="文本框 5"/>
          <p:cNvSpPr txBox="1"/>
          <p:nvPr>
            <p:custDataLst>
              <p:tags r:id="rId3"/>
            </p:custDataLst>
          </p:nvPr>
        </p:nvSpPr>
        <p:spPr>
          <a:xfrm>
            <a:off x="3769995" y="1482090"/>
            <a:ext cx="4515485" cy="661035"/>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p>
            <a:r>
              <a:rPr lang="zh-CN" altLang="en-US" sz="3200" b="1" dirty="0" smtClean="0">
                <a:solidFill>
                  <a:schemeClr val="accent4"/>
                </a:solidFill>
                <a:effectLst/>
                <a:latin typeface="Arial Black" panose="020B0A04020102020204" charset="0"/>
                <a:ea typeface="思源黑体 CN Heavy" panose="020B0A00000000000000" pitchFamily="34" charset="-122"/>
                <a:cs typeface="Arial Black" panose="020B0A04020102020204" charset="0"/>
              </a:rPr>
              <a:t>"TreasureCorsair"</a:t>
            </a:r>
            <a:endParaRPr lang="zh-CN" altLang="zh-CN" sz="2800" dirty="0" smtClean="0">
              <a:solidFill>
                <a:schemeClr val="accent4"/>
              </a:solidFill>
              <a:effectLst/>
              <a:latin typeface="Arial Black" panose="020B0A04020102020204" charset="0"/>
              <a:ea typeface="思源黑体 CN Heavy" panose="020B0A00000000000000" pitchFamily="34" charset="-122"/>
              <a:cs typeface="Arial Black" panose="020B0A04020102020204" charset="0"/>
            </a:endParaRPr>
          </a:p>
          <a:p>
            <a:endParaRPr lang="zh-CN" altLang="zh-CN" sz="2800" dirty="0" smtClean="0">
              <a:solidFill>
                <a:schemeClr val="accent4"/>
              </a:solidFill>
              <a:effectLst/>
              <a:latin typeface="Arial Black" panose="020B0A04020102020204" charset="0"/>
              <a:ea typeface="思源黑体 CN Heavy" panose="020B0A00000000000000" pitchFamily="34" charset="-122"/>
              <a:cs typeface="Arial Black" panose="020B0A04020102020204" charset="0"/>
            </a:endParaRPr>
          </a:p>
        </p:txBody>
      </p:sp>
      <p:pic>
        <p:nvPicPr>
          <p:cNvPr id="7" name="图片 6" descr="物流"/>
          <p:cNvPicPr>
            <a:picLocks noChangeAspect="1"/>
          </p:cNvPicPr>
          <p:nvPr/>
        </p:nvPicPr>
        <p:blipFill>
          <a:blip r:embed="rId4"/>
          <a:stretch>
            <a:fillRect/>
          </a:stretch>
        </p:blipFill>
        <p:spPr>
          <a:xfrm>
            <a:off x="1598930" y="2385060"/>
            <a:ext cx="810260" cy="810260"/>
          </a:xfrm>
          <a:prstGeom prst="rect">
            <a:avLst/>
          </a:prstGeom>
        </p:spPr>
      </p:pic>
      <p:pic>
        <p:nvPicPr>
          <p:cNvPr id="9" name="图片 8" descr="电脑"/>
          <p:cNvPicPr>
            <a:picLocks noChangeAspect="1"/>
          </p:cNvPicPr>
          <p:nvPr/>
        </p:nvPicPr>
        <p:blipFill>
          <a:blip r:embed="rId5"/>
          <a:stretch>
            <a:fillRect/>
          </a:stretch>
        </p:blipFill>
        <p:spPr>
          <a:xfrm>
            <a:off x="1550035" y="3471545"/>
            <a:ext cx="859155" cy="859155"/>
          </a:xfrm>
          <a:prstGeom prst="rect">
            <a:avLst/>
          </a:prstGeom>
        </p:spPr>
      </p:pic>
      <p:pic>
        <p:nvPicPr>
          <p:cNvPr id="10" name="图片 9" descr="网页 (1)"/>
          <p:cNvPicPr>
            <a:picLocks noChangeAspect="1"/>
          </p:cNvPicPr>
          <p:nvPr/>
        </p:nvPicPr>
        <p:blipFill>
          <a:blip r:embed="rId6"/>
          <a:stretch>
            <a:fillRect/>
          </a:stretch>
        </p:blipFill>
        <p:spPr>
          <a:xfrm>
            <a:off x="1666875" y="4775835"/>
            <a:ext cx="681355" cy="681355"/>
          </a:xfrm>
          <a:prstGeom prst="rect">
            <a:avLst/>
          </a:prstGeom>
        </p:spPr>
      </p:pic>
      <p:pic>
        <p:nvPicPr>
          <p:cNvPr id="11" name="图片 10" descr="规则说明"/>
          <p:cNvPicPr>
            <a:picLocks noChangeAspect="1"/>
          </p:cNvPicPr>
          <p:nvPr/>
        </p:nvPicPr>
        <p:blipFill>
          <a:blip r:embed="rId7"/>
          <a:stretch>
            <a:fillRect/>
          </a:stretch>
        </p:blipFill>
        <p:spPr>
          <a:xfrm>
            <a:off x="7102475" y="2682875"/>
            <a:ext cx="749300" cy="749300"/>
          </a:xfrm>
          <a:prstGeom prst="rect">
            <a:avLst/>
          </a:prstGeom>
        </p:spPr>
      </p:pic>
      <p:pic>
        <p:nvPicPr>
          <p:cNvPr id="12" name="图片 11" descr="软件服务"/>
          <p:cNvPicPr>
            <a:picLocks noChangeAspect="1"/>
          </p:cNvPicPr>
          <p:nvPr/>
        </p:nvPicPr>
        <p:blipFill>
          <a:blip r:embed="rId8"/>
          <a:stretch>
            <a:fillRect/>
          </a:stretch>
        </p:blipFill>
        <p:spPr>
          <a:xfrm>
            <a:off x="7183120" y="4229100"/>
            <a:ext cx="650875" cy="650875"/>
          </a:xfrm>
          <a:prstGeom prst="rect">
            <a:avLst/>
          </a:prstGeom>
        </p:spPr>
      </p:pic>
      <p:sp>
        <p:nvSpPr>
          <p:cNvPr id="13" name="文本框 12"/>
          <p:cNvSpPr txBox="1"/>
          <p:nvPr>
            <p:custDataLst>
              <p:tags r:id="rId9"/>
            </p:custDataLst>
          </p:nvPr>
        </p:nvSpPr>
        <p:spPr>
          <a:xfrm>
            <a:off x="2603500" y="2491740"/>
            <a:ext cx="4515485" cy="661035"/>
          </a:xfrm>
          <a:prstGeom prst="rect">
            <a:avLst/>
          </a:prstGeom>
          <a:noFill/>
        </p:spPr>
        <p:txBody>
          <a:bodyPr wrap="square" rtlCol="0">
            <a:noAutofit/>
            <a:scene3d>
              <a:camera prst="orthographicFront"/>
              <a:lightRig rig="threePt" dir="t"/>
            </a:scene3d>
          </a:bodyPr>
          <a:p>
            <a:r>
              <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rPr>
              <a:t>Smart Car</a:t>
            </a:r>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p:txBody>
      </p:sp>
      <p:sp>
        <p:nvSpPr>
          <p:cNvPr id="14" name="文本框 13"/>
          <p:cNvSpPr txBox="1"/>
          <p:nvPr>
            <p:custDataLst>
              <p:tags r:id="rId10"/>
            </p:custDataLst>
          </p:nvPr>
        </p:nvSpPr>
        <p:spPr>
          <a:xfrm>
            <a:off x="2603500" y="3443605"/>
            <a:ext cx="4579620" cy="661035"/>
          </a:xfrm>
          <a:prstGeom prst="rect">
            <a:avLst/>
          </a:prstGeom>
          <a:noFill/>
        </p:spPr>
        <p:txBody>
          <a:bodyPr wrap="square" rtlCol="0">
            <a:noAutofit/>
            <a:scene3d>
              <a:camera prst="orthographicFront"/>
              <a:lightRig rig="threePt" dir="t"/>
            </a:scene3d>
          </a:bodyPr>
          <a:p>
            <a:r>
              <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rPr>
              <a:t>Treasure identification system</a:t>
            </a:r>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p:txBody>
      </p:sp>
      <p:sp>
        <p:nvSpPr>
          <p:cNvPr id="15" name="文本框 14"/>
          <p:cNvSpPr txBox="1"/>
          <p:nvPr>
            <p:custDataLst>
              <p:tags r:id="rId11"/>
            </p:custDataLst>
          </p:nvPr>
        </p:nvSpPr>
        <p:spPr>
          <a:xfrm>
            <a:off x="2603500" y="4796155"/>
            <a:ext cx="4515485" cy="661035"/>
          </a:xfrm>
          <a:prstGeom prst="rect">
            <a:avLst/>
          </a:prstGeom>
          <a:noFill/>
        </p:spPr>
        <p:txBody>
          <a:bodyPr wrap="square" rtlCol="0">
            <a:noAutofit/>
            <a:scene3d>
              <a:camera prst="orthographicFront"/>
              <a:lightRig rig="threePt" dir="t"/>
            </a:scene3d>
          </a:bodyPr>
          <a:p>
            <a:r>
              <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rPr>
              <a:t>Advocacy and data storage website</a:t>
            </a:r>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a:p>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p:txBody>
      </p:sp>
      <p:sp>
        <p:nvSpPr>
          <p:cNvPr id="16" name="文本框 15"/>
          <p:cNvSpPr txBox="1"/>
          <p:nvPr>
            <p:custDataLst>
              <p:tags r:id="rId12"/>
            </p:custDataLst>
          </p:nvPr>
        </p:nvSpPr>
        <p:spPr>
          <a:xfrm>
            <a:off x="7929245" y="2782570"/>
            <a:ext cx="4515485" cy="661035"/>
          </a:xfrm>
          <a:prstGeom prst="rect">
            <a:avLst/>
          </a:prstGeom>
          <a:noFill/>
        </p:spPr>
        <p:txBody>
          <a:bodyPr wrap="square" rtlCol="0">
            <a:noAutofit/>
            <a:scene3d>
              <a:camera prst="orthographicFront"/>
              <a:lightRig rig="threePt" dir="t"/>
            </a:scene3d>
          </a:bodyPr>
          <a:p>
            <a:r>
              <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rPr>
              <a:t>User manuals</a:t>
            </a:r>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p:txBody>
      </p:sp>
      <p:sp>
        <p:nvSpPr>
          <p:cNvPr id="17" name="文本框 16"/>
          <p:cNvSpPr txBox="1"/>
          <p:nvPr>
            <p:custDataLst>
              <p:tags r:id="rId13"/>
            </p:custDataLst>
          </p:nvPr>
        </p:nvSpPr>
        <p:spPr>
          <a:xfrm>
            <a:off x="7929245" y="4330700"/>
            <a:ext cx="4515485" cy="661035"/>
          </a:xfrm>
          <a:prstGeom prst="rect">
            <a:avLst/>
          </a:prstGeom>
          <a:noFill/>
        </p:spPr>
        <p:txBody>
          <a:bodyPr wrap="square" rtlCol="0">
            <a:noAutofit/>
            <a:scene3d>
              <a:camera prst="orthographicFront"/>
              <a:lightRig rig="threePt" dir="t"/>
            </a:scene3d>
          </a:bodyPr>
          <a:p>
            <a:r>
              <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rPr>
              <a:t>Information Transfer Software</a:t>
            </a:r>
            <a:endParaRPr lang="en-US" altLang="zh-CN" sz="2800" b="1" dirty="0" smtClean="0">
              <a:ln w="15875">
                <a:solidFill>
                  <a:schemeClr val="accent1"/>
                </a:solidFill>
              </a:ln>
              <a:noFill/>
              <a:effectLst/>
              <a:latin typeface="Arial Black" panose="020B0A04020102020204" charset="0"/>
              <a:ea typeface="思源黑体 CN Heavy" panose="020B0A00000000000000" pitchFamily="34" charset="-122"/>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6"/>
                                        </p:tgtEl>
                                        <p:attrNameLst>
                                          <p:attrName>ppt_y</p:attrName>
                                        </p:attrNameLst>
                                      </p:cBhvr>
                                      <p:tavLst>
                                        <p:tav tm="0">
                                          <p:val>
                                            <p:strVal val="#ppt_y"/>
                                          </p:val>
                                        </p:tav>
                                        <p:tav tm="100000">
                                          <p:val>
                                            <p:strVal val="#ppt_y"/>
                                          </p:val>
                                        </p:tav>
                                      </p:tavLst>
                                    </p:anim>
                                    <p:anim calcmode="lin" valueType="num">
                                      <p:cBhvr>
                                        <p:cTn id="9"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6"/>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
                                        </p:tgtEl>
                                        <p:attrNameLst>
                                          <p:attrName>style.visibility</p:attrName>
                                        </p:attrNameLst>
                                      </p:cBhvr>
                                      <p:to>
                                        <p:strVal val="visible"/>
                                      </p:to>
                                    </p:set>
                                    <p:anim calcmode="lin" valueType="num">
                                      <p:cBhvr>
                                        <p:cTn id="14" dur="4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
                                        </p:tgtEl>
                                        <p:attrNameLst>
                                          <p:attrName>ppt_y</p:attrName>
                                        </p:attrNameLst>
                                      </p:cBhvr>
                                      <p:tavLst>
                                        <p:tav tm="0">
                                          <p:val>
                                            <p:strVal val="#ppt_y"/>
                                          </p:val>
                                        </p:tav>
                                        <p:tav tm="100000">
                                          <p:val>
                                            <p:strVal val="#ppt_y"/>
                                          </p:val>
                                        </p:tav>
                                      </p:tavLst>
                                    </p:anim>
                                    <p:anim calcmode="lin" valueType="num">
                                      <p:cBhvr>
                                        <p:cTn id="16" dur="4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14"/>
                                        </p:tgtEl>
                                        <p:attrNameLst>
                                          <p:attrName>ppt_y</p:attrName>
                                        </p:attrNameLst>
                                      </p:cBhvr>
                                      <p:tavLst>
                                        <p:tav tm="0">
                                          <p:val>
                                            <p:strVal val="#ppt_y"/>
                                          </p:val>
                                        </p:tav>
                                        <p:tav tm="100000">
                                          <p:val>
                                            <p:strVal val="#ppt_y"/>
                                          </p:val>
                                        </p:tav>
                                      </p:tavLst>
                                    </p:anim>
                                    <p:anim calcmode="lin" valueType="num">
                                      <p:cBhvr>
                                        <p:cTn id="23"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14"/>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15"/>
                                        </p:tgtEl>
                                        <p:attrNameLst>
                                          <p:attrName>style.visibility</p:attrName>
                                        </p:attrNameLst>
                                      </p:cBhvr>
                                      <p:to>
                                        <p:strVal val="visible"/>
                                      </p:to>
                                    </p:set>
                                    <p:anim calcmode="lin" valueType="num">
                                      <p:cBhvr>
                                        <p:cTn id="28"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15"/>
                                        </p:tgtEl>
                                        <p:attrNameLst>
                                          <p:attrName>ppt_y</p:attrName>
                                        </p:attrNameLst>
                                      </p:cBhvr>
                                      <p:tavLst>
                                        <p:tav tm="0">
                                          <p:val>
                                            <p:strVal val="#ppt_y"/>
                                          </p:val>
                                        </p:tav>
                                        <p:tav tm="100000">
                                          <p:val>
                                            <p:strVal val="#ppt_y"/>
                                          </p:val>
                                        </p:tav>
                                      </p:tavLst>
                                    </p:anim>
                                    <p:anim calcmode="lin" valueType="num">
                                      <p:cBhvr>
                                        <p:cTn id="30"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15"/>
                                        </p:tgtEl>
                                      </p:cBhvr>
                                    </p:animEffect>
                                  </p:childTnLst>
                                </p:cTn>
                              </p:par>
                              <p:par>
                                <p:cTn id="33" presetID="41" presetClass="entr" presetSubtype="0" fill="hold" grpId="0" nodeType="with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400" fill="hold"/>
                                        <p:tgtEl>
                                          <p:spTgt spid="16"/>
                                        </p:tgtEl>
                                        <p:attrNameLst>
                                          <p:attrName>ppt_y</p:attrName>
                                        </p:attrNameLst>
                                      </p:cBhvr>
                                      <p:tavLst>
                                        <p:tav tm="0">
                                          <p:val>
                                            <p:strVal val="#ppt_y"/>
                                          </p:val>
                                        </p:tav>
                                        <p:tav tm="100000">
                                          <p:val>
                                            <p:strVal val="#ppt_y"/>
                                          </p:val>
                                        </p:tav>
                                      </p:tavLst>
                                    </p:anim>
                                    <p:anim calcmode="lin" valueType="num">
                                      <p:cBhvr>
                                        <p:cTn id="37"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400" tmFilter="0,0; .5, 1; 1, 1"/>
                                        <p:tgtEl>
                                          <p:spTgt spid="16"/>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17"/>
                                        </p:tgtEl>
                                        <p:attrNameLst>
                                          <p:attrName>style.visibility</p:attrName>
                                        </p:attrNameLst>
                                      </p:cBhvr>
                                      <p:to>
                                        <p:strVal val="visible"/>
                                      </p:to>
                                    </p:set>
                                    <p:anim calcmode="lin" valueType="num">
                                      <p:cBhvr>
                                        <p:cTn id="42"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43" dur="400" fill="hold"/>
                                        <p:tgtEl>
                                          <p:spTgt spid="17"/>
                                        </p:tgtEl>
                                        <p:attrNameLst>
                                          <p:attrName>ppt_y</p:attrName>
                                        </p:attrNameLst>
                                      </p:cBhvr>
                                      <p:tavLst>
                                        <p:tav tm="0">
                                          <p:val>
                                            <p:strVal val="#ppt_y"/>
                                          </p:val>
                                        </p:tav>
                                        <p:tav tm="100000">
                                          <p:val>
                                            <p:strVal val="#ppt_y"/>
                                          </p:val>
                                        </p:tav>
                                      </p:tavLst>
                                    </p:anim>
                                    <p:anim calcmode="lin" valueType="num">
                                      <p:cBhvr>
                                        <p:cTn id="44"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5"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4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6760845"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apperance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pic>
        <p:nvPicPr>
          <p:cNvPr id="6" name="图片 5" descr="4c33319d014b4fdf2564f1b4ad0742c"/>
          <p:cNvPicPr>
            <a:picLocks noChangeAspect="1"/>
          </p:cNvPicPr>
          <p:nvPr/>
        </p:nvPicPr>
        <p:blipFill>
          <a:blip r:embed="rId3"/>
          <a:stretch>
            <a:fillRect/>
          </a:stretch>
        </p:blipFill>
        <p:spPr>
          <a:xfrm>
            <a:off x="305435" y="1405890"/>
            <a:ext cx="3616960" cy="2716530"/>
          </a:xfrm>
          <a:prstGeom prst="rect">
            <a:avLst/>
          </a:prstGeom>
        </p:spPr>
      </p:pic>
      <p:pic>
        <p:nvPicPr>
          <p:cNvPr id="12" name="图片 11" descr="c2e891b9ff0ebe9cf07f9fd20282e32"/>
          <p:cNvPicPr>
            <a:picLocks noChangeAspect="1"/>
          </p:cNvPicPr>
          <p:nvPr/>
        </p:nvPicPr>
        <p:blipFill>
          <a:blip r:embed="rId4"/>
          <a:srcRect l="32898" t="26537" r="20637" b="22385"/>
          <a:stretch>
            <a:fillRect/>
          </a:stretch>
        </p:blipFill>
        <p:spPr>
          <a:xfrm>
            <a:off x="3100705" y="3945255"/>
            <a:ext cx="2733675" cy="2257425"/>
          </a:xfrm>
          <a:prstGeom prst="rect">
            <a:avLst/>
          </a:prstGeom>
        </p:spPr>
      </p:pic>
      <p:pic>
        <p:nvPicPr>
          <p:cNvPr id="13" name="图片 12"/>
          <p:cNvPicPr>
            <a:picLocks noChangeAspect="1"/>
          </p:cNvPicPr>
          <p:nvPr/>
        </p:nvPicPr>
        <p:blipFill>
          <a:blip r:embed="rId5"/>
          <a:stretch>
            <a:fillRect/>
          </a:stretch>
        </p:blipFill>
        <p:spPr>
          <a:xfrm>
            <a:off x="4775200" y="2012315"/>
            <a:ext cx="3184525" cy="2392680"/>
          </a:xfrm>
          <a:prstGeom prst="rect">
            <a:avLst/>
          </a:prstGeom>
        </p:spPr>
      </p:pic>
      <p:pic>
        <p:nvPicPr>
          <p:cNvPr id="15" name="图片 14"/>
          <p:cNvPicPr>
            <a:picLocks noChangeAspect="1"/>
          </p:cNvPicPr>
          <p:nvPr/>
        </p:nvPicPr>
        <p:blipFill>
          <a:blip r:embed="rId6"/>
          <a:stretch>
            <a:fillRect/>
          </a:stretch>
        </p:blipFill>
        <p:spPr>
          <a:xfrm>
            <a:off x="7745730" y="3429000"/>
            <a:ext cx="3361055" cy="2525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620554"/>
            <a:ext cx="6181090" cy="321945"/>
          </a:xfrm>
          <a:prstGeom prst="rect">
            <a:avLst/>
          </a:prstGeom>
          <a:noFill/>
        </p:spPr>
        <p:txBody>
          <a:bodyPr wrap="none" rtlCol="0">
            <a:spAutoFit/>
          </a:bodyPr>
          <a:lstStyle/>
          <a:p>
            <a:pPr algn="l">
              <a:lnSpc>
                <a:spcPts val="1800"/>
              </a:lnSpc>
            </a:pP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Design</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Ideas（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circuits</a:t>
            </a:r>
            <a:r>
              <a:rPr lang="en-US" altLang="zh-CN"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 of car</a:t>
            </a:r>
            <a:r>
              <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rPr>
              <a:t>）</a:t>
            </a:r>
            <a:endParaRPr lang="zh-CN" altLang="en-US" sz="2800" b="1" dirty="0">
              <a:solidFill>
                <a:schemeClr val="tx1">
                  <a:lumMod val="75000"/>
                  <a:lumOff val="25000"/>
                </a:schemeClr>
              </a:solidFill>
              <a:latin typeface="Arial Black" panose="020B0A04020102020204" charset="0"/>
              <a:ea typeface="思源黑体 CN Light" panose="020B0300000000000000" pitchFamily="34" charset="-122"/>
              <a:cs typeface="Arial Black" panose="020B0A04020102020204" charset="0"/>
              <a:sym typeface="+mn-ea"/>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603250" y="1037411"/>
            <a:ext cx="995680" cy="337185"/>
          </a:xfrm>
          <a:prstGeom prst="rect">
            <a:avLst/>
          </a:prstGeom>
          <a:noFill/>
        </p:spPr>
        <p:txBody>
          <a:bodyPr wrap="none" rtlCol="0">
            <a:spAutoFit/>
          </a:bodyPr>
          <a:p>
            <a:r>
              <a:rPr lang="zh-CN" altLang="en-US" sz="1600" dirty="0" smtClean="0">
                <a:solidFill>
                  <a:schemeClr val="tx1">
                    <a:lumMod val="85000"/>
                    <a:lumOff val="15000"/>
                  </a:schemeClr>
                </a:solidFill>
                <a:latin typeface="华文隶书" panose="02010800040101010101" charset="-122"/>
                <a:ea typeface="华文隶书" panose="02010800040101010101" charset="-122"/>
              </a:rPr>
              <a:t>设计思路</a:t>
            </a:r>
            <a:endParaRPr lang="zh-CN" altLang="en-US" sz="1600" dirty="0" smtClean="0">
              <a:solidFill>
                <a:schemeClr val="tx1">
                  <a:lumMod val="85000"/>
                  <a:lumOff val="15000"/>
                </a:schemeClr>
              </a:solidFill>
              <a:latin typeface="华文隶书" panose="02010800040101010101" charset="-122"/>
              <a:ea typeface="华文隶书" panose="02010800040101010101" charset="-122"/>
            </a:endParaRPr>
          </a:p>
        </p:txBody>
      </p:sp>
      <p:pic>
        <p:nvPicPr>
          <p:cNvPr id="6" name="图片 5"/>
          <p:cNvPicPr>
            <a:picLocks noChangeAspect="1"/>
          </p:cNvPicPr>
          <p:nvPr/>
        </p:nvPicPr>
        <p:blipFill>
          <a:blip r:embed="rId3"/>
          <a:stretch>
            <a:fillRect/>
          </a:stretch>
        </p:blipFill>
        <p:spPr>
          <a:xfrm>
            <a:off x="1999615" y="1470660"/>
            <a:ext cx="7948295" cy="4992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UNIT_PLACING_PICTURE_USER_VIEWPORT" val="{&quot;height&quot;:6820,&quot;width&quot;:19200}"/>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UNIT_PLACING_PICTURE_USER_VIEWPORT" val="{&quot;height&quot;:6820,&quot;width&quot;:19200}"/>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UNIT_PLACING_PICTURE_USER_VIEWPORT" val="{&quot;height&quot;:6820,&quot;width&quot;:19200}"/>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UNIT_PLACING_PICTURE_USER_VIEWPORT" val="{&quot;height&quot;:6820,&quot;width&quot;:19200}"/>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PP_MARK_KEY" val="ca2a8e77-1596-4128-9b54-04e2626f1396"/>
  <p:tag name="COMMONDATA" val="eyJoZGlkIjoiMjE1MDRiODA1ZjI2NjJiMzkyYWE4ZWZkZjJhNjAwNGUifQ=="/>
  <p:tag name="commondata" val="eyJoZGlkIjoiMGNjNTQyNWNmZjQ1NTcxZTlmY2JhYTdkNzlmMjZiZTA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PLACING_PICTURE_USER_VIEWPORT" val="{&quot;height&quot;:6820,&quot;width&quot;:19200}"/>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自定义 13">
      <a:dk1>
        <a:sysClr val="windowText" lastClr="000000"/>
      </a:dk1>
      <a:lt1>
        <a:sysClr val="window" lastClr="FFFFFF"/>
      </a:lt1>
      <a:dk2>
        <a:srgbClr val="44546A"/>
      </a:dk2>
      <a:lt2>
        <a:srgbClr val="E7E6E6"/>
      </a:lt2>
      <a:accent1>
        <a:srgbClr val="28282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15241</Words>
  <Application>WPS 演示</Application>
  <PresentationFormat>宽屏</PresentationFormat>
  <Paragraphs>606</Paragraphs>
  <Slides>36</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36</vt:i4>
      </vt:variant>
    </vt:vector>
  </HeadingPairs>
  <TitlesOfParts>
    <vt:vector size="55" baseType="lpstr">
      <vt:lpstr>Arial</vt:lpstr>
      <vt:lpstr>宋体</vt:lpstr>
      <vt:lpstr>Wingdings</vt:lpstr>
      <vt:lpstr>微软雅黑</vt:lpstr>
      <vt:lpstr>Arial Black</vt:lpstr>
      <vt:lpstr>思源黑体 CN Heavy</vt:lpstr>
      <vt:lpstr>黑体</vt:lpstr>
      <vt:lpstr>思源黑体 CN Light</vt:lpstr>
      <vt:lpstr>华文隶书</vt:lpstr>
      <vt:lpstr>Times New Roman</vt:lpstr>
      <vt:lpstr>Calibri</vt:lpstr>
      <vt:lpstr>Arial Unicode MS</vt:lpstr>
      <vt:lpstr>Calibri Light</vt:lpstr>
      <vt:lpstr>等线</vt:lpstr>
      <vt:lpstr>方正兰亭细黑_GBK_M</vt:lpstr>
      <vt:lpstr>思源黑体 CN</vt:lpstr>
      <vt:lpstr>汉仪中等线简</vt:lpstr>
      <vt:lpstr>MS UI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秋黴雨</cp:lastModifiedBy>
  <cp:revision>385</cp:revision>
  <dcterms:created xsi:type="dcterms:W3CDTF">2015-11-26T12:54:00Z</dcterms:created>
  <dcterms:modified xsi:type="dcterms:W3CDTF">2023-10-11T05:29:49Z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57735E7B84A04B788F06AAE0741A6F91_13</vt:lpwstr>
  </property>
</Properties>
</file>